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Spectral"/>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ix0adQirYAiEdkoVUJajZR1eMV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bold.fntdata"/><Relationship Id="rId30" Type="http://schemas.openxmlformats.org/officeDocument/2006/relationships/font" Target="fonts/Spectral-regular.fntdata"/><Relationship Id="rId11" Type="http://schemas.openxmlformats.org/officeDocument/2006/relationships/slide" Target="slides/slide6.xml"/><Relationship Id="rId33" Type="http://schemas.openxmlformats.org/officeDocument/2006/relationships/font" Target="fonts/Spectral-boldItalic.fntdata"/><Relationship Id="rId10" Type="http://schemas.openxmlformats.org/officeDocument/2006/relationships/slide" Target="slides/slide5.xml"/><Relationship Id="rId32" Type="http://schemas.openxmlformats.org/officeDocument/2006/relationships/font" Target="fonts/Spectral-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37cd8f0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3237cd8f07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3237cd8f07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37cd8f07e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3237cd8f07e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3237cd8f07e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37cd8f07e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3237cd8f07e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3237cd8f07e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37cd8f07e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3237cd8f07e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3237cd8f07e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237cd8f07e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3237cd8f07e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3237cd8f07e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3c59498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23c59498b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323c59498b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dd991e43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0dd991e43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66" name="Google Shape;166;g30dd991e43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237cd8f07e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3237cd8f07e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3237cd8f07e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237cd8f07e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3237cd8f07e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3237cd8f07e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23c59498b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323c59498bc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g323c59498bc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8c0d0a792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08c0d0a792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308c0d0a792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6c01dda1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306c01dda1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Firebug student discount is all week and not just when we go out as a society </a:t>
            </a:r>
            <a:endParaRPr/>
          </a:p>
        </p:txBody>
      </p:sp>
      <p:sp>
        <p:nvSpPr>
          <p:cNvPr id="187" name="Google Shape;187;g306c01dda1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e48afe12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0e48afe12f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30e48afe12f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2" name="Google Shape;1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p:nvPr>
            <p:ph idx="2" type="pic"/>
          </p:nvPr>
        </p:nvSpPr>
        <p:spPr>
          <a:xfrm>
            <a:off x="5183188" y="987425"/>
            <a:ext cx="6172200" cy="4873625"/>
          </a:xfrm>
          <a:prstGeom prst="rect">
            <a:avLst/>
          </a:prstGeom>
          <a:noFill/>
          <a:ln>
            <a:noFill/>
          </a:ln>
        </p:spPr>
      </p:sp>
      <p:sp>
        <p:nvSpPr>
          <p:cNvPr id="143" name="Google Shape;143;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74000">
              <a:srgbClr val="3A3A3A"/>
            </a:gs>
            <a:gs pos="83000">
              <a:srgbClr val="3A3A3A"/>
            </a:gs>
            <a:gs pos="100000">
              <a:srgbClr val="3A3A3A"/>
            </a:gs>
          </a:gsLst>
          <a:lin ang="5400000" scaled="0"/>
        </a:gradFill>
      </p:bgPr>
    </p:bg>
    <p:spTree>
      <p:nvGrpSpPr>
        <p:cNvPr id="84" name="Shape 84"/>
        <p:cNvGrpSpPr/>
        <p:nvPr/>
      </p:nvGrpSpPr>
      <p:grpSpPr>
        <a:xfrm>
          <a:off x="0" y="0"/>
          <a:ext cx="0" cy="0"/>
          <a:chOff x="0" y="0"/>
          <a:chExt cx="0" cy="0"/>
        </a:xfrm>
      </p:grpSpPr>
      <p:sp>
        <p:nvSpPr>
          <p:cNvPr id="85" name="Google Shape;8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any.run" TargetMode="External"/><Relationship Id="rId5" Type="http://schemas.openxmlformats.org/officeDocument/2006/relationships/hyperlink" Target="https://any.run" TargetMode="External"/><Relationship Id="rId6" Type="http://schemas.openxmlformats.org/officeDocument/2006/relationships/hyperlink" Target="https://joesandbox.com" TargetMode="External"/><Relationship Id="rId7" Type="http://schemas.openxmlformats.org/officeDocument/2006/relationships/hyperlink" Target="https://hybrid-analysis.com/" TargetMode="External"/><Relationship Id="rId8"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hyperlink" Target="https://tryhackme.com/r/room/revilcorp" TargetMode="External"/><Relationship Id="rId5" Type="http://schemas.openxmlformats.org/officeDocument/2006/relationships/hyperlink" Target="https://tryhackme.com/r/room/squidgameroom" TargetMode="External"/><Relationship Id="rId6"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hyperlink" Target="https://zerofox.xyz/post/ssh-honeypot/" TargetMode="External"/><Relationship Id="rId5" Type="http://schemas.openxmlformats.org/officeDocument/2006/relationships/hyperlink" Target="https://www.elastic.co/pdf/elastic-global-threat-report-202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37cd8f07e_0_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52" name="Google Shape;252;g3237cd8f07e_0_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53" name="Google Shape;253;g3237cd8f07e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4" name="Google Shape;254;g3237cd8f07e_0_0"/>
          <p:cNvSpPr txBox="1"/>
          <p:nvPr/>
        </p:nvSpPr>
        <p:spPr>
          <a:xfrm>
            <a:off x="1524000" y="748827"/>
            <a:ext cx="93210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a:solidFill>
                  <a:schemeClr val="lt1"/>
                </a:solidFill>
                <a:latin typeface="Comic Sans MS"/>
                <a:ea typeface="Comic Sans MS"/>
                <a:cs typeface="Comic Sans MS"/>
                <a:sym typeface="Comic Sans MS"/>
              </a:rPr>
              <a:t>Analysis Environments</a:t>
            </a:r>
            <a:endParaRPr/>
          </a:p>
        </p:txBody>
      </p:sp>
      <p:sp>
        <p:nvSpPr>
          <p:cNvPr id="255" name="Google Shape;255;g3237cd8f07e_0_0"/>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3237cd8f07e_0_0"/>
          <p:cNvSpPr txBox="1"/>
          <p:nvPr/>
        </p:nvSpPr>
        <p:spPr>
          <a:xfrm>
            <a:off x="1155312" y="1878149"/>
            <a:ext cx="9881400" cy="45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800" u="sng">
                <a:solidFill>
                  <a:schemeClr val="lt1"/>
                </a:solidFill>
                <a:latin typeface="Comic Sans MS"/>
                <a:ea typeface="Comic Sans MS"/>
                <a:cs typeface="Comic Sans MS"/>
                <a:sym typeface="Comic Sans MS"/>
              </a:rPr>
              <a:t>Creating a safe environment</a:t>
            </a:r>
            <a:r>
              <a:rPr lang="en-GB" sz="2800">
                <a:solidFill>
                  <a:schemeClr val="lt1"/>
                </a:solidFill>
                <a:latin typeface="Comic Sans MS"/>
                <a:ea typeface="Comic Sans MS"/>
                <a:cs typeface="Comic Sans MS"/>
                <a:sym typeface="Comic Sans MS"/>
              </a:rPr>
              <a:t> for this stuff is pretty simple. Usually a virtual machine with networking disabled, and avoiding any ‘guest additions’ that your virtualisation software might try to add. (e.g. clipboard sharing and any access to host files, through things like network shares).</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Static analysis is almost always safe to do on these machines as well, the risk is </a:t>
            </a:r>
            <a:r>
              <a:rPr lang="en-GB" sz="2800">
                <a:solidFill>
                  <a:schemeClr val="lt1"/>
                </a:solidFill>
                <a:latin typeface="Comic Sans MS"/>
                <a:ea typeface="Comic Sans MS"/>
                <a:cs typeface="Comic Sans MS"/>
                <a:sym typeface="Comic Sans MS"/>
              </a:rPr>
              <a:t>negligible</a:t>
            </a:r>
            <a:r>
              <a:rPr lang="en-GB" sz="2800">
                <a:solidFill>
                  <a:schemeClr val="lt1"/>
                </a:solidFill>
                <a:latin typeface="Comic Sans MS"/>
                <a:ea typeface="Comic Sans MS"/>
                <a:cs typeface="Comic Sans MS"/>
                <a:sym typeface="Comic Sans MS"/>
              </a:rPr>
              <a:t>.</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However, </a:t>
            </a:r>
            <a:r>
              <a:rPr lang="en-GB" sz="2800" u="sng">
                <a:solidFill>
                  <a:schemeClr val="lt1"/>
                </a:solidFill>
                <a:latin typeface="Comic Sans MS"/>
                <a:ea typeface="Comic Sans MS"/>
                <a:cs typeface="Comic Sans MS"/>
                <a:sym typeface="Comic Sans MS"/>
              </a:rPr>
              <a:t>online tools</a:t>
            </a:r>
            <a:r>
              <a:rPr lang="en-GB" sz="2800">
                <a:solidFill>
                  <a:schemeClr val="lt1"/>
                </a:solidFill>
                <a:latin typeface="Comic Sans MS"/>
                <a:ea typeface="Comic Sans MS"/>
                <a:cs typeface="Comic Sans MS"/>
                <a:sym typeface="Comic Sans MS"/>
              </a:rPr>
              <a:t>, are good for any beginner wanting to do dynamic analysis without any risk to their own machine.</a:t>
            </a:r>
            <a:endParaRPr sz="2800">
              <a:solidFill>
                <a:schemeClr val="lt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237cd8f07e_0_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63" name="Google Shape;263;g3237cd8f07e_0_1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64" name="Google Shape;264;g3237cd8f07e_0_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5" name="Google Shape;265;g3237cd8f07e_0_10"/>
          <p:cNvSpPr txBox="1"/>
          <p:nvPr/>
        </p:nvSpPr>
        <p:spPr>
          <a:xfrm>
            <a:off x="1524000" y="748827"/>
            <a:ext cx="93210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a:solidFill>
                  <a:schemeClr val="lt1"/>
                </a:solidFill>
                <a:latin typeface="Comic Sans MS"/>
                <a:ea typeface="Comic Sans MS"/>
                <a:cs typeface="Comic Sans MS"/>
                <a:sym typeface="Comic Sans MS"/>
              </a:rPr>
              <a:t>Online dynamic analysis tools</a:t>
            </a:r>
            <a:endParaRPr/>
          </a:p>
        </p:txBody>
      </p:sp>
      <p:sp>
        <p:nvSpPr>
          <p:cNvPr id="266" name="Google Shape;266;g3237cd8f07e_0_10"/>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3237cd8f07e_0_10"/>
          <p:cNvSpPr txBox="1"/>
          <p:nvPr/>
        </p:nvSpPr>
        <p:spPr>
          <a:xfrm>
            <a:off x="1243812" y="1531549"/>
            <a:ext cx="9881400" cy="45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A few good online analysis tools include:</a:t>
            </a:r>
            <a:endParaRPr sz="2800">
              <a:solidFill>
                <a:schemeClr val="lt1"/>
              </a:solidFill>
              <a:latin typeface="Comic Sans MS"/>
              <a:ea typeface="Comic Sans MS"/>
              <a:cs typeface="Comic Sans MS"/>
              <a:sym typeface="Comic Sans MS"/>
            </a:endParaRPr>
          </a:p>
          <a:p>
            <a:pPr indent="-406400" lvl="0" marL="457200" marR="0" rtl="0" algn="l">
              <a:lnSpc>
                <a:spcPct val="100000"/>
              </a:lnSpc>
              <a:spcBef>
                <a:spcPts val="0"/>
              </a:spcBef>
              <a:spcAft>
                <a:spcPts val="0"/>
              </a:spcAft>
              <a:buClr>
                <a:schemeClr val="lt1"/>
              </a:buClr>
              <a:buSzPts val="2800"/>
              <a:buFont typeface="Comic Sans MS"/>
              <a:buChar char="●"/>
            </a:pPr>
            <a:r>
              <a:rPr lang="en-GB" sz="2800" u="sng">
                <a:solidFill>
                  <a:schemeClr val="hlink"/>
                </a:solidFill>
                <a:latin typeface="Comic Sans MS"/>
                <a:ea typeface="Comic Sans MS"/>
                <a:cs typeface="Comic Sans MS"/>
                <a:sym typeface="Comic Sans MS"/>
                <a:hlinkClick r:id="rId4"/>
              </a:rPr>
              <a:t>https://</a:t>
            </a:r>
            <a:r>
              <a:rPr lang="en-GB" sz="2800" u="sng">
                <a:solidFill>
                  <a:schemeClr val="hlink"/>
                </a:solidFill>
                <a:latin typeface="Comic Sans MS"/>
                <a:ea typeface="Comic Sans MS"/>
                <a:cs typeface="Comic Sans MS"/>
                <a:sym typeface="Comic Sans MS"/>
                <a:hlinkClick r:id="rId5"/>
              </a:rPr>
              <a:t>any.run</a:t>
            </a:r>
            <a:endParaRPr sz="2800">
              <a:solidFill>
                <a:schemeClr val="lt1"/>
              </a:solidFill>
              <a:latin typeface="Comic Sans MS"/>
              <a:ea typeface="Comic Sans MS"/>
              <a:cs typeface="Comic Sans MS"/>
              <a:sym typeface="Comic Sans MS"/>
            </a:endParaRPr>
          </a:p>
          <a:p>
            <a:pPr indent="-406400" lvl="0" marL="457200" marR="0" rtl="0" algn="l">
              <a:lnSpc>
                <a:spcPct val="100000"/>
              </a:lnSpc>
              <a:spcBef>
                <a:spcPts val="0"/>
              </a:spcBef>
              <a:spcAft>
                <a:spcPts val="0"/>
              </a:spcAft>
              <a:buClr>
                <a:schemeClr val="lt1"/>
              </a:buClr>
              <a:buSzPts val="2800"/>
              <a:buFont typeface="Comic Sans MS"/>
              <a:buChar char="●"/>
            </a:pPr>
            <a:r>
              <a:rPr lang="en-GB" sz="2800" u="sng">
                <a:solidFill>
                  <a:schemeClr val="hlink"/>
                </a:solidFill>
                <a:latin typeface="Comic Sans MS"/>
                <a:ea typeface="Comic Sans MS"/>
                <a:cs typeface="Comic Sans MS"/>
                <a:sym typeface="Comic Sans MS"/>
                <a:hlinkClick r:id="rId6"/>
              </a:rPr>
              <a:t>https://joesandbox.com</a:t>
            </a:r>
            <a:endParaRPr sz="2800">
              <a:solidFill>
                <a:schemeClr val="lt1"/>
              </a:solidFill>
              <a:latin typeface="Comic Sans MS"/>
              <a:ea typeface="Comic Sans MS"/>
              <a:cs typeface="Comic Sans MS"/>
              <a:sym typeface="Comic Sans MS"/>
            </a:endParaRPr>
          </a:p>
          <a:p>
            <a:pPr indent="-406400" lvl="0" marL="457200" marR="0" rtl="0" algn="l">
              <a:lnSpc>
                <a:spcPct val="100000"/>
              </a:lnSpc>
              <a:spcBef>
                <a:spcPts val="0"/>
              </a:spcBef>
              <a:spcAft>
                <a:spcPts val="0"/>
              </a:spcAft>
              <a:buClr>
                <a:schemeClr val="lt1"/>
              </a:buClr>
              <a:buSzPts val="2800"/>
              <a:buFont typeface="Comic Sans MS"/>
              <a:buChar char="●"/>
            </a:pPr>
            <a:r>
              <a:rPr lang="en-GB" sz="2800" u="sng">
                <a:solidFill>
                  <a:schemeClr val="hlink"/>
                </a:solidFill>
                <a:latin typeface="Comic Sans MS"/>
                <a:ea typeface="Comic Sans MS"/>
                <a:cs typeface="Comic Sans MS"/>
                <a:sym typeface="Comic Sans MS"/>
                <a:hlinkClick r:id="rId7"/>
              </a:rPr>
              <a:t>https://hybrid-analysis.com/</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Where each of them can analyse a file, and produce a report on ‘indicators’ on why the sample might be considered malicious:</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pic>
        <p:nvPicPr>
          <p:cNvPr id="268" name="Google Shape;268;g3237cd8f07e_0_10"/>
          <p:cNvPicPr preferRelativeResize="0"/>
          <p:nvPr/>
        </p:nvPicPr>
        <p:blipFill>
          <a:blip r:embed="rId8">
            <a:alphaModFix/>
          </a:blip>
          <a:stretch>
            <a:fillRect/>
          </a:stretch>
        </p:blipFill>
        <p:spPr>
          <a:xfrm>
            <a:off x="1865112" y="4620675"/>
            <a:ext cx="8461776" cy="2237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75" name="Google Shape;275;p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76" name="Google Shape;276;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7" name="Google Shape;277;p6"/>
          <p:cNvSpPr txBox="1"/>
          <p:nvPr/>
        </p:nvSpPr>
        <p:spPr>
          <a:xfrm>
            <a:off x="2860650" y="776125"/>
            <a:ext cx="68841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u="none" cap="none" strike="noStrike">
                <a:solidFill>
                  <a:schemeClr val="lt1"/>
                </a:solidFill>
                <a:latin typeface="Comic Sans MS"/>
                <a:ea typeface="Comic Sans MS"/>
                <a:cs typeface="Comic Sans MS"/>
                <a:sym typeface="Comic Sans MS"/>
              </a:rPr>
              <a:t>So the main points so far:</a:t>
            </a:r>
            <a:endParaRPr/>
          </a:p>
        </p:txBody>
      </p:sp>
      <p:sp>
        <p:nvSpPr>
          <p:cNvPr id="278" name="Google Shape;278;p6"/>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
          <p:cNvSpPr txBox="1"/>
          <p:nvPr/>
        </p:nvSpPr>
        <p:spPr>
          <a:xfrm>
            <a:off x="761999" y="1600262"/>
            <a:ext cx="10668001" cy="5325000"/>
          </a:xfrm>
          <a:prstGeom prst="rect">
            <a:avLst/>
          </a:prstGeom>
          <a:noFill/>
          <a:ln>
            <a:noFill/>
          </a:ln>
        </p:spPr>
        <p:txBody>
          <a:bodyPr anchorCtr="0" anchor="t" bIns="91425" lIns="91425" spcFirstLastPara="1" rIns="91425" wrap="square" tIns="91425">
            <a:noAutofit/>
          </a:bodyPr>
          <a:lstStyle/>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We can analyse malware statically or dynamically</a:t>
            </a:r>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There are tools to automate both the static and dynamic analysis</a:t>
            </a:r>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Analysis can help us to find infrastructure, as well as creators of the malware itself.</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86" name="Google Shape;286;p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87" name="Google Shape;287;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8" name="Google Shape;288;p7"/>
          <p:cNvSpPr txBox="1"/>
          <p:nvPr/>
        </p:nvSpPr>
        <p:spPr>
          <a:xfrm>
            <a:off x="2860650" y="776125"/>
            <a:ext cx="68841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u="none" cap="none" strike="noStrike">
                <a:solidFill>
                  <a:schemeClr val="lt1"/>
                </a:solidFill>
                <a:latin typeface="Comic Sans MS"/>
                <a:ea typeface="Comic Sans MS"/>
                <a:cs typeface="Comic Sans MS"/>
                <a:sym typeface="Comic Sans MS"/>
              </a:rPr>
              <a:t>Basic static analysis example</a:t>
            </a:r>
            <a:endParaRPr/>
          </a:p>
        </p:txBody>
      </p:sp>
      <p:sp>
        <p:nvSpPr>
          <p:cNvPr id="289" name="Google Shape;289;p7"/>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0" name="Google Shape;290;p7"/>
          <p:cNvPicPr preferRelativeResize="0"/>
          <p:nvPr/>
        </p:nvPicPr>
        <p:blipFill rotWithShape="1">
          <a:blip r:embed="rId4">
            <a:alphaModFix/>
          </a:blip>
          <a:srcRect b="72106" l="0" r="0" t="0"/>
          <a:stretch/>
        </p:blipFill>
        <p:spPr>
          <a:xfrm>
            <a:off x="1408875" y="3476425"/>
            <a:ext cx="8972550" cy="1477200"/>
          </a:xfrm>
          <a:prstGeom prst="rect">
            <a:avLst/>
          </a:prstGeom>
          <a:noFill/>
          <a:ln>
            <a:noFill/>
          </a:ln>
        </p:spPr>
      </p:pic>
      <p:sp>
        <p:nvSpPr>
          <p:cNvPr id="291" name="Google Shape;291;p7"/>
          <p:cNvSpPr txBox="1"/>
          <p:nvPr/>
        </p:nvSpPr>
        <p:spPr>
          <a:xfrm>
            <a:off x="761999" y="1600262"/>
            <a:ext cx="10668001" cy="5325000"/>
          </a:xfrm>
          <a:prstGeom prst="rect">
            <a:avLst/>
          </a:prstGeom>
          <a:noFill/>
          <a:ln>
            <a:noFill/>
          </a:ln>
        </p:spPr>
        <p:txBody>
          <a:bodyPr anchorCtr="0" anchor="t" bIns="91425" lIns="91425" spcFirstLastPara="1" rIns="91425" wrap="square" tIns="91425">
            <a:noAutofit/>
          </a:bodyPr>
          <a:lstStyle/>
          <a:p>
            <a:pPr indent="-457200" lvl="0" marL="508000" marR="0" rtl="0" algn="l">
              <a:lnSpc>
                <a:spcPct val="100000"/>
              </a:lnSpc>
              <a:spcBef>
                <a:spcPts val="0"/>
              </a:spcBef>
              <a:spcAft>
                <a:spcPts val="0"/>
              </a:spcAft>
              <a:buClr>
                <a:schemeClr val="lt1"/>
              </a:buClr>
              <a:buSzPts val="2800"/>
              <a:buFont typeface="Arial"/>
              <a:buChar char="-"/>
            </a:pPr>
            <a:r>
              <a:rPr lang="en-GB" sz="2800">
                <a:solidFill>
                  <a:schemeClr val="lt1"/>
                </a:solidFill>
                <a:latin typeface="Comic Sans MS"/>
                <a:ea typeface="Comic Sans MS"/>
                <a:cs typeface="Comic Sans MS"/>
                <a:sym typeface="Comic Sans MS"/>
              </a:rPr>
              <a:t>Using static analysis methods, I found a web-server associated with a mirai variant:</a:t>
            </a:r>
            <a:endParaRPr sz="2800">
              <a:solidFill>
                <a:schemeClr val="lt1"/>
              </a:solidFill>
              <a:latin typeface="Comic Sans MS"/>
              <a:ea typeface="Comic Sans MS"/>
              <a:cs typeface="Comic Sans MS"/>
              <a:sym typeface="Comic Sans MS"/>
            </a:endParaRPr>
          </a:p>
          <a:p>
            <a:pPr indent="-457200" lvl="0" marL="508000" marR="0" rtl="0" algn="l">
              <a:lnSpc>
                <a:spcPct val="100000"/>
              </a:lnSpc>
              <a:spcBef>
                <a:spcPts val="0"/>
              </a:spcBef>
              <a:spcAft>
                <a:spcPts val="0"/>
              </a:spcAft>
              <a:buClr>
                <a:schemeClr val="lt1"/>
              </a:buClr>
              <a:buSzPts val="2800"/>
              <a:buFont typeface="Arial"/>
              <a:buChar char="-"/>
            </a:pPr>
            <a:r>
              <a:rPr lang="en-GB" sz="2800">
                <a:solidFill>
                  <a:schemeClr val="lt1"/>
                </a:solidFill>
                <a:latin typeface="Comic Sans MS"/>
                <a:ea typeface="Comic Sans MS"/>
                <a:cs typeface="Comic Sans MS"/>
                <a:sym typeface="Comic Sans MS"/>
              </a:rPr>
              <a:t>I found a server that the made the creator appear incompetent or stupid:</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Now, there’s every chance that’s there for the sake of</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throwing in fake information.</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237cd8f07e_0_7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98" name="Google Shape;298;g3237cd8f07e_0_7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99" name="Google Shape;299;g3237cd8f07e_0_7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0" name="Google Shape;300;g3237cd8f07e_0_76"/>
          <p:cNvSpPr txBox="1"/>
          <p:nvPr/>
        </p:nvSpPr>
        <p:spPr>
          <a:xfrm>
            <a:off x="2860650" y="776125"/>
            <a:ext cx="68841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u="none" cap="none" strike="noStrike">
                <a:solidFill>
                  <a:schemeClr val="lt1"/>
                </a:solidFill>
                <a:latin typeface="Comic Sans MS"/>
                <a:ea typeface="Comic Sans MS"/>
                <a:cs typeface="Comic Sans MS"/>
                <a:sym typeface="Comic Sans MS"/>
              </a:rPr>
              <a:t>Basic static analysis example</a:t>
            </a:r>
            <a:endParaRPr/>
          </a:p>
        </p:txBody>
      </p:sp>
      <p:sp>
        <p:nvSpPr>
          <p:cNvPr id="301" name="Google Shape;301;g3237cd8f07e_0_76"/>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3237cd8f07e_0_76"/>
          <p:cNvSpPr txBox="1"/>
          <p:nvPr/>
        </p:nvSpPr>
        <p:spPr>
          <a:xfrm>
            <a:off x="761999" y="1600262"/>
            <a:ext cx="10668000" cy="53250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lt1"/>
              </a:buClr>
              <a:buSzPts val="2800"/>
              <a:buFont typeface="Comic Sans MS"/>
              <a:buChar char="-"/>
            </a:pPr>
            <a:r>
              <a:rPr lang="en-GB" sz="2800">
                <a:solidFill>
                  <a:schemeClr val="lt1"/>
                </a:solidFill>
                <a:latin typeface="Comic Sans MS"/>
                <a:ea typeface="Comic Sans MS"/>
                <a:cs typeface="Comic Sans MS"/>
                <a:sym typeface="Comic Sans MS"/>
              </a:rPr>
              <a:t>Ignoring everything else, the initial malicious file was called ‘ohshit.sh’, it led me to the web server by simply outputting it to the terminal with ‘cat’.</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p:txBody>
      </p:sp>
      <p:pic>
        <p:nvPicPr>
          <p:cNvPr id="303" name="Google Shape;303;g3237cd8f07e_0_76"/>
          <p:cNvPicPr preferRelativeResize="0"/>
          <p:nvPr/>
        </p:nvPicPr>
        <p:blipFill>
          <a:blip r:embed="rId4">
            <a:alphaModFix/>
          </a:blip>
          <a:stretch>
            <a:fillRect/>
          </a:stretch>
        </p:blipFill>
        <p:spPr>
          <a:xfrm>
            <a:off x="1806000" y="3092623"/>
            <a:ext cx="8580000" cy="50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237cd8f07e_0_2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10" name="Google Shape;310;g3237cd8f07e_0_2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11" name="Google Shape;311;g3237cd8f07e_0_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2" name="Google Shape;312;g3237cd8f07e_0_25"/>
          <p:cNvSpPr txBox="1"/>
          <p:nvPr/>
        </p:nvSpPr>
        <p:spPr>
          <a:xfrm>
            <a:off x="2860650" y="776125"/>
            <a:ext cx="68841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u="none" cap="none" strike="noStrike">
                <a:solidFill>
                  <a:schemeClr val="lt1"/>
                </a:solidFill>
                <a:latin typeface="Comic Sans MS"/>
                <a:ea typeface="Comic Sans MS"/>
                <a:cs typeface="Comic Sans MS"/>
                <a:sym typeface="Comic Sans MS"/>
              </a:rPr>
              <a:t>Basic static analysis example</a:t>
            </a:r>
            <a:endParaRPr/>
          </a:p>
        </p:txBody>
      </p:sp>
      <p:sp>
        <p:nvSpPr>
          <p:cNvPr id="313" name="Google Shape;313;g3237cd8f07e_0_25"/>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3237cd8f07e_0_25"/>
          <p:cNvSpPr txBox="1"/>
          <p:nvPr/>
        </p:nvSpPr>
        <p:spPr>
          <a:xfrm>
            <a:off x="761999" y="1600262"/>
            <a:ext cx="10668000" cy="532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The rest of their </a:t>
            </a:r>
            <a:r>
              <a:rPr lang="en-GB" sz="2800">
                <a:solidFill>
                  <a:schemeClr val="lt1"/>
                </a:solidFill>
                <a:latin typeface="Comic Sans MS"/>
                <a:ea typeface="Comic Sans MS"/>
                <a:cs typeface="Comic Sans MS"/>
                <a:sym typeface="Comic Sans MS"/>
              </a:rPr>
              <a:t>web server</a:t>
            </a:r>
            <a:r>
              <a:rPr lang="en-GB" sz="2800">
                <a:solidFill>
                  <a:schemeClr val="lt1"/>
                </a:solidFill>
                <a:latin typeface="Comic Sans MS"/>
                <a:ea typeface="Comic Sans MS"/>
                <a:cs typeface="Comic Sans MS"/>
                <a:sym typeface="Comic Sans MS"/>
              </a:rPr>
              <a:t> looked like this:</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5029200" marR="0" rtl="0" algn="l">
              <a:lnSpc>
                <a:spcPct val="100000"/>
              </a:lnSpc>
              <a:spcBef>
                <a:spcPts val="0"/>
              </a:spcBef>
              <a:spcAft>
                <a:spcPts val="0"/>
              </a:spcAft>
              <a:buNone/>
            </a:pPr>
            <a:r>
              <a:t/>
            </a:r>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p:txBody>
      </p:sp>
      <p:pic>
        <p:nvPicPr>
          <p:cNvPr id="315" name="Google Shape;315;g3237cd8f07e_0_25"/>
          <p:cNvPicPr preferRelativeResize="0"/>
          <p:nvPr/>
        </p:nvPicPr>
        <p:blipFill>
          <a:blip r:embed="rId4">
            <a:alphaModFix/>
          </a:blip>
          <a:stretch>
            <a:fillRect/>
          </a:stretch>
        </p:blipFill>
        <p:spPr>
          <a:xfrm>
            <a:off x="0" y="2281550"/>
            <a:ext cx="5467350" cy="3962400"/>
          </a:xfrm>
          <a:prstGeom prst="rect">
            <a:avLst/>
          </a:prstGeom>
          <a:noFill/>
          <a:ln>
            <a:noFill/>
          </a:ln>
        </p:spPr>
      </p:pic>
      <p:pic>
        <p:nvPicPr>
          <p:cNvPr id="316" name="Google Shape;316;g3237cd8f07e_0_25"/>
          <p:cNvPicPr preferRelativeResize="0"/>
          <p:nvPr/>
        </p:nvPicPr>
        <p:blipFill>
          <a:blip r:embed="rId5">
            <a:alphaModFix/>
          </a:blip>
          <a:stretch>
            <a:fillRect/>
          </a:stretch>
        </p:blipFill>
        <p:spPr>
          <a:xfrm>
            <a:off x="2345050" y="4443863"/>
            <a:ext cx="7915275" cy="2447925"/>
          </a:xfrm>
          <a:prstGeom prst="rect">
            <a:avLst/>
          </a:prstGeom>
          <a:noFill/>
          <a:ln>
            <a:noFill/>
          </a:ln>
        </p:spPr>
      </p:pic>
      <p:sp>
        <p:nvSpPr>
          <p:cNvPr id="317" name="Google Shape;317;g3237cd8f07e_0_25"/>
          <p:cNvSpPr txBox="1"/>
          <p:nvPr/>
        </p:nvSpPr>
        <p:spPr>
          <a:xfrm>
            <a:off x="6249300" y="2560202"/>
            <a:ext cx="5180700" cy="17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Which made me believe it was a Mirai variant </a:t>
            </a:r>
            <a:r>
              <a:rPr lang="en-GB" sz="2800">
                <a:solidFill>
                  <a:schemeClr val="lt1"/>
                </a:solidFill>
                <a:latin typeface="Comic Sans MS"/>
                <a:ea typeface="Comic Sans MS"/>
                <a:cs typeface="Comic Sans MS"/>
                <a:sym typeface="Comic Sans MS"/>
              </a:rPr>
              <a:t>controllable through a discord server.</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5029200" marR="0" rtl="0" algn="l">
              <a:lnSpc>
                <a:spcPct val="100000"/>
              </a:lnSpc>
              <a:spcBef>
                <a:spcPts val="0"/>
              </a:spcBef>
              <a:spcAft>
                <a:spcPts val="0"/>
              </a:spcAft>
              <a:buNone/>
            </a:pPr>
            <a:r>
              <a:t/>
            </a:r>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p:txBody>
      </p:sp>
      <p:pic>
        <p:nvPicPr>
          <p:cNvPr id="318" name="Google Shape;318;g3237cd8f07e_0_25"/>
          <p:cNvPicPr preferRelativeResize="0"/>
          <p:nvPr/>
        </p:nvPicPr>
        <p:blipFill>
          <a:blip r:embed="rId6">
            <a:alphaModFix/>
          </a:blip>
          <a:stretch>
            <a:fillRect/>
          </a:stretch>
        </p:blipFill>
        <p:spPr>
          <a:xfrm>
            <a:off x="6505775" y="4443875"/>
            <a:ext cx="6877050" cy="170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25" name="Google Shape;325;p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26" name="Google Shape;326;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7" name="Google Shape;327;p8"/>
          <p:cNvSpPr txBox="1"/>
          <p:nvPr/>
        </p:nvSpPr>
        <p:spPr>
          <a:xfrm>
            <a:off x="2860650" y="776125"/>
            <a:ext cx="68841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u="none" cap="none" strike="noStrike">
                <a:solidFill>
                  <a:schemeClr val="lt1"/>
                </a:solidFill>
                <a:latin typeface="Comic Sans MS"/>
                <a:ea typeface="Comic Sans MS"/>
                <a:cs typeface="Comic Sans MS"/>
                <a:sym typeface="Comic Sans MS"/>
              </a:rPr>
              <a:t>Dynamic Mirai example</a:t>
            </a:r>
            <a:endParaRPr/>
          </a:p>
        </p:txBody>
      </p:sp>
      <p:sp>
        <p:nvSpPr>
          <p:cNvPr id="328" name="Google Shape;328;p8"/>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 name="Google Shape;329;p8"/>
          <p:cNvPicPr preferRelativeResize="0"/>
          <p:nvPr/>
        </p:nvPicPr>
        <p:blipFill>
          <a:blip r:embed="rId4">
            <a:alphaModFix/>
          </a:blip>
          <a:stretch>
            <a:fillRect/>
          </a:stretch>
        </p:blipFill>
        <p:spPr>
          <a:xfrm>
            <a:off x="926931" y="3804450"/>
            <a:ext cx="10338137" cy="750900"/>
          </a:xfrm>
          <a:prstGeom prst="rect">
            <a:avLst/>
          </a:prstGeom>
          <a:noFill/>
          <a:ln>
            <a:noFill/>
          </a:ln>
        </p:spPr>
      </p:pic>
      <p:sp>
        <p:nvSpPr>
          <p:cNvPr id="330" name="Google Shape;330;p8"/>
          <p:cNvSpPr txBox="1"/>
          <p:nvPr/>
        </p:nvSpPr>
        <p:spPr>
          <a:xfrm>
            <a:off x="761999" y="1600262"/>
            <a:ext cx="10668001" cy="5325000"/>
          </a:xfrm>
          <a:prstGeom prst="rect">
            <a:avLst/>
          </a:prstGeom>
          <a:noFill/>
          <a:ln>
            <a:noFill/>
          </a:ln>
        </p:spPr>
        <p:txBody>
          <a:bodyPr anchorCtr="0" anchor="t" bIns="91425" lIns="91425" spcFirstLastPara="1" rIns="91425" wrap="square" tIns="91425">
            <a:noAutofit/>
          </a:bodyPr>
          <a:lstStyle/>
          <a:p>
            <a:pPr indent="-457200" lvl="0" marL="508000" marR="0" rtl="0" algn="l">
              <a:lnSpc>
                <a:spcPct val="100000"/>
              </a:lnSpc>
              <a:spcBef>
                <a:spcPts val="0"/>
              </a:spcBef>
              <a:spcAft>
                <a:spcPts val="0"/>
              </a:spcAft>
              <a:buClr>
                <a:schemeClr val="lt1"/>
              </a:buClr>
              <a:buSzPts val="2800"/>
              <a:buFont typeface="Arial"/>
              <a:buChar char="-"/>
            </a:pPr>
            <a:r>
              <a:rPr lang="en-GB" sz="2800">
                <a:solidFill>
                  <a:schemeClr val="lt1"/>
                </a:solidFill>
                <a:latin typeface="Comic Sans MS"/>
                <a:ea typeface="Comic Sans MS"/>
                <a:cs typeface="Comic Sans MS"/>
                <a:sym typeface="Comic Sans MS"/>
              </a:rPr>
              <a:t>Putting the sample into any.run, we see the </a:t>
            </a:r>
            <a:r>
              <a:rPr lang="en-GB" sz="2800">
                <a:solidFill>
                  <a:schemeClr val="lt1"/>
                </a:solidFill>
                <a:latin typeface="Comic Sans MS"/>
                <a:ea typeface="Comic Sans MS"/>
                <a:cs typeface="Comic Sans MS"/>
                <a:sym typeface="Comic Sans MS"/>
              </a:rPr>
              <a:t>confirmed</a:t>
            </a:r>
            <a:r>
              <a:rPr lang="en-GB" sz="2800">
                <a:solidFill>
                  <a:schemeClr val="lt1"/>
                </a:solidFill>
                <a:latin typeface="Comic Sans MS"/>
                <a:ea typeface="Comic Sans MS"/>
                <a:cs typeface="Comic Sans MS"/>
                <a:sym typeface="Comic Sans MS"/>
              </a:rPr>
              <a:t> results, where the malware </a:t>
            </a:r>
            <a:r>
              <a:rPr lang="en-GB" sz="2800">
                <a:solidFill>
                  <a:schemeClr val="lt1"/>
                </a:solidFill>
                <a:latin typeface="Comic Sans MS"/>
                <a:ea typeface="Comic Sans MS"/>
                <a:cs typeface="Comic Sans MS"/>
                <a:sym typeface="Comic Sans MS"/>
              </a:rPr>
              <a:t>sample</a:t>
            </a:r>
            <a:r>
              <a:rPr lang="en-GB" sz="2800">
                <a:solidFill>
                  <a:schemeClr val="lt1"/>
                </a:solidFill>
                <a:latin typeface="Comic Sans MS"/>
                <a:ea typeface="Comic Sans MS"/>
                <a:cs typeface="Comic Sans MS"/>
                <a:sym typeface="Comic Sans MS"/>
              </a:rPr>
              <a:t> does indeed reach out to the server mentioned before:</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You should ideally always confirm suspicions via methods like dynamic analysis, before coming to a conclusion.</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p:txBody>
      </p:sp>
      <p:pic>
        <p:nvPicPr>
          <p:cNvPr id="331" name="Google Shape;331;p8"/>
          <p:cNvPicPr preferRelativeResize="0"/>
          <p:nvPr/>
        </p:nvPicPr>
        <p:blipFill>
          <a:blip r:embed="rId5">
            <a:alphaModFix/>
          </a:blip>
          <a:stretch>
            <a:fillRect/>
          </a:stretch>
        </p:blipFill>
        <p:spPr>
          <a:xfrm>
            <a:off x="937107" y="3053550"/>
            <a:ext cx="9708186" cy="75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237cd8f07e_0_8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38" name="Google Shape;338;g3237cd8f07e_0_8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39" name="Google Shape;339;g3237cd8f07e_0_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0" name="Google Shape;340;g3237cd8f07e_0_88"/>
          <p:cNvSpPr txBox="1"/>
          <p:nvPr/>
        </p:nvSpPr>
        <p:spPr>
          <a:xfrm>
            <a:off x="2860650" y="776125"/>
            <a:ext cx="68841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a:solidFill>
                  <a:schemeClr val="lt1"/>
                </a:solidFill>
                <a:latin typeface="Comic Sans MS"/>
                <a:ea typeface="Comic Sans MS"/>
                <a:cs typeface="Comic Sans MS"/>
                <a:sym typeface="Comic Sans MS"/>
              </a:rPr>
              <a:t>Why was any of that relevant?</a:t>
            </a:r>
            <a:endParaRPr/>
          </a:p>
        </p:txBody>
      </p:sp>
      <p:sp>
        <p:nvSpPr>
          <p:cNvPr id="341" name="Google Shape;341;g3237cd8f07e_0_88"/>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2" name="Google Shape;342;g3237cd8f07e_0_88"/>
          <p:cNvPicPr preferRelativeResize="0"/>
          <p:nvPr/>
        </p:nvPicPr>
        <p:blipFill>
          <a:blip r:embed="rId4">
            <a:alphaModFix/>
          </a:blip>
          <a:stretch>
            <a:fillRect/>
          </a:stretch>
        </p:blipFill>
        <p:spPr>
          <a:xfrm>
            <a:off x="1385500" y="5447363"/>
            <a:ext cx="7867650" cy="552450"/>
          </a:xfrm>
          <a:prstGeom prst="rect">
            <a:avLst/>
          </a:prstGeom>
          <a:noFill/>
          <a:ln>
            <a:noFill/>
          </a:ln>
        </p:spPr>
      </p:pic>
      <p:sp>
        <p:nvSpPr>
          <p:cNvPr id="343" name="Google Shape;343;g3237cd8f07e_0_88"/>
          <p:cNvSpPr txBox="1"/>
          <p:nvPr/>
        </p:nvSpPr>
        <p:spPr>
          <a:xfrm>
            <a:off x="852100" y="1558125"/>
            <a:ext cx="10901100" cy="3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Arial"/>
              <a:buNone/>
            </a:pPr>
            <a:r>
              <a:rPr lang="en-GB" sz="2300">
                <a:solidFill>
                  <a:schemeClr val="lt1"/>
                </a:solidFill>
                <a:latin typeface="Comic Sans MS"/>
                <a:ea typeface="Comic Sans MS"/>
                <a:cs typeface="Comic Sans MS"/>
                <a:sym typeface="Comic Sans MS"/>
              </a:rPr>
              <a:t>The whole reason i wanted to do this session was to show that </a:t>
            </a:r>
            <a:r>
              <a:rPr b="1" lang="en-GB" sz="2300" u="sng">
                <a:solidFill>
                  <a:schemeClr val="lt1"/>
                </a:solidFill>
                <a:latin typeface="Comic Sans MS"/>
                <a:ea typeface="Comic Sans MS"/>
                <a:cs typeface="Comic Sans MS"/>
                <a:sym typeface="Comic Sans MS"/>
              </a:rPr>
              <a:t>anybody</a:t>
            </a:r>
            <a:r>
              <a:rPr lang="en-GB" sz="2300">
                <a:solidFill>
                  <a:schemeClr val="lt1"/>
                </a:solidFill>
                <a:latin typeface="Comic Sans MS"/>
                <a:ea typeface="Comic Sans MS"/>
                <a:cs typeface="Comic Sans MS"/>
                <a:sym typeface="Comic Sans MS"/>
              </a:rPr>
              <a:t> can get into malware analysis, and it only takes one lucky find to get fun results!</a:t>
            </a:r>
            <a:endParaRPr sz="23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lt1"/>
              </a:buClr>
              <a:buSzPts val="2800"/>
              <a:buFont typeface="Arial"/>
              <a:buNone/>
            </a:pPr>
            <a:r>
              <a:t/>
            </a:r>
            <a:endParaRPr sz="23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lt1"/>
              </a:buClr>
              <a:buSzPts val="2800"/>
              <a:buFont typeface="Arial"/>
              <a:buNone/>
            </a:pPr>
            <a:r>
              <a:rPr lang="en-GB" sz="2300">
                <a:solidFill>
                  <a:schemeClr val="lt1"/>
                </a:solidFill>
                <a:latin typeface="Comic Sans MS"/>
                <a:ea typeface="Comic Sans MS"/>
                <a:cs typeface="Comic Sans MS"/>
                <a:sym typeface="Comic Sans MS"/>
              </a:rPr>
              <a:t>This was one of the first proper pieces of malware I looked </a:t>
            </a:r>
            <a:r>
              <a:rPr lang="en-GB" sz="2300">
                <a:solidFill>
                  <a:schemeClr val="lt1"/>
                </a:solidFill>
                <a:latin typeface="Comic Sans MS"/>
                <a:ea typeface="Comic Sans MS"/>
                <a:cs typeface="Comic Sans MS"/>
                <a:sym typeface="Comic Sans MS"/>
              </a:rPr>
              <a:t>into</a:t>
            </a:r>
            <a:r>
              <a:rPr lang="en-GB" sz="2300">
                <a:solidFill>
                  <a:schemeClr val="lt1"/>
                </a:solidFill>
                <a:latin typeface="Comic Sans MS"/>
                <a:ea typeface="Comic Sans MS"/>
                <a:cs typeface="Comic Sans MS"/>
                <a:sym typeface="Comic Sans MS"/>
              </a:rPr>
              <a:t>, and this is what I found…</a:t>
            </a:r>
            <a:endParaRPr sz="23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lt1"/>
              </a:buClr>
              <a:buSzPts val="2800"/>
              <a:buFont typeface="Arial"/>
              <a:buNone/>
            </a:pPr>
            <a:r>
              <a:t/>
            </a:r>
            <a:endParaRPr sz="23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lt1"/>
              </a:buClr>
              <a:buSzPts val="2800"/>
              <a:buFont typeface="Arial"/>
              <a:buNone/>
            </a:pPr>
            <a:r>
              <a:rPr lang="en-GB" sz="2300">
                <a:solidFill>
                  <a:schemeClr val="lt1"/>
                </a:solidFill>
                <a:latin typeface="Comic Sans MS"/>
                <a:ea typeface="Comic Sans MS"/>
                <a:cs typeface="Comic Sans MS"/>
                <a:sym typeface="Comic Sans MS"/>
              </a:rPr>
              <a:t>All it takes is someone trying to be a l33t h4x0r, spinning up a server. Using some leaked malware source code and making a mistake. Exposing something they shouldn’t, and giving us more leads to follow.</a:t>
            </a:r>
            <a:endParaRPr sz="23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lt1"/>
              </a:buClr>
              <a:buSzPts val="2800"/>
              <a:buFont typeface="Arial"/>
              <a:buNone/>
            </a:pPr>
            <a:r>
              <a:t/>
            </a:r>
            <a:endParaRPr sz="25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lt1"/>
              </a:buClr>
              <a:buSzPts val="2800"/>
              <a:buFont typeface="Arial"/>
              <a:buNone/>
            </a:pPr>
            <a:r>
              <a:rPr lang="en-GB" sz="2500">
                <a:solidFill>
                  <a:schemeClr val="lt1"/>
                </a:solidFill>
                <a:latin typeface="Comic Sans MS"/>
                <a:ea typeface="Comic Sans MS"/>
                <a:cs typeface="Comic Sans MS"/>
                <a:sym typeface="Comic Sans MS"/>
              </a:rPr>
              <a:t>	</a:t>
            </a:r>
            <a:endParaRPr b="0" i="0" sz="2500" u="none" cap="none" strike="noStrike">
              <a:solidFill>
                <a:schemeClr val="lt1"/>
              </a:solidFill>
              <a:latin typeface="Comic Sans MS"/>
              <a:ea typeface="Comic Sans MS"/>
              <a:cs typeface="Comic Sans MS"/>
              <a:sym typeface="Comic Sans MS"/>
            </a:endParaRPr>
          </a:p>
          <a:p>
            <a:pPr indent="-279400" lvl="0" marL="508000" marR="0" rtl="0" algn="l">
              <a:lnSpc>
                <a:spcPct val="100000"/>
              </a:lnSpc>
              <a:spcBef>
                <a:spcPts val="0"/>
              </a:spcBef>
              <a:spcAft>
                <a:spcPts val="0"/>
              </a:spcAft>
              <a:buClr>
                <a:schemeClr val="lt1"/>
              </a:buClr>
              <a:buSzPts val="2800"/>
              <a:buFont typeface="Arial"/>
              <a:buNone/>
            </a:pPr>
            <a:r>
              <a:t/>
            </a:r>
            <a:endParaRPr b="0" i="0" sz="2500" u="none" cap="none" strike="noStrike">
              <a:solidFill>
                <a:schemeClr val="lt1"/>
              </a:solidFill>
              <a:latin typeface="Comic Sans MS"/>
              <a:ea typeface="Comic Sans MS"/>
              <a:cs typeface="Comic Sans MS"/>
              <a:sym typeface="Comic Sans MS"/>
            </a:endParaRPr>
          </a:p>
        </p:txBody>
      </p:sp>
      <p:pic>
        <p:nvPicPr>
          <p:cNvPr id="344" name="Google Shape;344;g3237cd8f07e_0_88"/>
          <p:cNvPicPr preferRelativeResize="0"/>
          <p:nvPr/>
        </p:nvPicPr>
        <p:blipFill>
          <a:blip r:embed="rId5">
            <a:alphaModFix/>
          </a:blip>
          <a:stretch>
            <a:fillRect/>
          </a:stretch>
        </p:blipFill>
        <p:spPr>
          <a:xfrm>
            <a:off x="3269171" y="4798888"/>
            <a:ext cx="6066960" cy="648487"/>
          </a:xfrm>
          <a:prstGeom prst="rect">
            <a:avLst/>
          </a:prstGeom>
          <a:noFill/>
          <a:ln>
            <a:noFill/>
          </a:ln>
        </p:spPr>
      </p:pic>
      <p:pic>
        <p:nvPicPr>
          <p:cNvPr id="345" name="Google Shape;345;g3237cd8f07e_0_88"/>
          <p:cNvPicPr preferRelativeResize="0"/>
          <p:nvPr/>
        </p:nvPicPr>
        <p:blipFill>
          <a:blip r:embed="rId6">
            <a:alphaModFix/>
          </a:blip>
          <a:stretch>
            <a:fillRect/>
          </a:stretch>
        </p:blipFill>
        <p:spPr>
          <a:xfrm>
            <a:off x="3561302" y="6189425"/>
            <a:ext cx="8630700" cy="490000"/>
          </a:xfrm>
          <a:prstGeom prst="rect">
            <a:avLst/>
          </a:prstGeom>
          <a:noFill/>
          <a:ln>
            <a:noFill/>
          </a:ln>
        </p:spPr>
      </p:pic>
      <p:pic>
        <p:nvPicPr>
          <p:cNvPr id="346" name="Google Shape;346;g3237cd8f07e_0_88"/>
          <p:cNvPicPr preferRelativeResize="0"/>
          <p:nvPr/>
        </p:nvPicPr>
        <p:blipFill>
          <a:blip r:embed="rId7">
            <a:alphaModFix/>
          </a:blip>
          <a:stretch>
            <a:fillRect/>
          </a:stretch>
        </p:blipFill>
        <p:spPr>
          <a:xfrm>
            <a:off x="824926" y="6011488"/>
            <a:ext cx="10542150" cy="246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323c59498bc_0_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53" name="Google Shape;353;g323c59498bc_0_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54" name="Google Shape;354;g323c59498bc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5" name="Google Shape;355;g323c59498bc_0_0"/>
          <p:cNvSpPr txBox="1"/>
          <p:nvPr/>
        </p:nvSpPr>
        <p:spPr>
          <a:xfrm>
            <a:off x="2860650" y="776125"/>
            <a:ext cx="68841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a:solidFill>
                  <a:schemeClr val="lt1"/>
                </a:solidFill>
                <a:latin typeface="Comic Sans MS"/>
                <a:ea typeface="Comic Sans MS"/>
                <a:cs typeface="Comic Sans MS"/>
                <a:sym typeface="Comic Sans MS"/>
              </a:rPr>
              <a:t>Why was any of that relevant?</a:t>
            </a:r>
            <a:endParaRPr/>
          </a:p>
        </p:txBody>
      </p:sp>
      <p:sp>
        <p:nvSpPr>
          <p:cNvPr id="356" name="Google Shape;356;g323c59498bc_0_0"/>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323c59498bc_0_0"/>
          <p:cNvSpPr txBox="1"/>
          <p:nvPr/>
        </p:nvSpPr>
        <p:spPr>
          <a:xfrm>
            <a:off x="852150" y="1744200"/>
            <a:ext cx="10901100" cy="3369600"/>
          </a:xfrm>
          <a:prstGeom prst="rect">
            <a:avLst/>
          </a:prstGeom>
          <a:noFill/>
          <a:ln>
            <a:noFill/>
          </a:ln>
        </p:spPr>
        <p:txBody>
          <a:bodyPr anchorCtr="0" anchor="t" bIns="91425" lIns="91425" spcFirstLastPara="1" rIns="91425" wrap="square" tIns="91425">
            <a:noAutofit/>
          </a:bodyPr>
          <a:lstStyle/>
          <a:p>
            <a:pPr indent="0" lvl="0" marL="228600" marR="0" rtl="0" algn="l">
              <a:lnSpc>
                <a:spcPct val="100000"/>
              </a:lnSpc>
              <a:spcBef>
                <a:spcPts val="0"/>
              </a:spcBef>
              <a:spcAft>
                <a:spcPts val="0"/>
              </a:spcAft>
              <a:buClr>
                <a:schemeClr val="lt1"/>
              </a:buClr>
              <a:buSzPts val="2800"/>
              <a:buFont typeface="Arial"/>
              <a:buNone/>
            </a:pPr>
            <a:r>
              <a:rPr lang="en-GB" sz="2300">
                <a:solidFill>
                  <a:schemeClr val="lt1"/>
                </a:solidFill>
                <a:latin typeface="Comic Sans MS"/>
                <a:ea typeface="Comic Sans MS"/>
                <a:cs typeface="Comic Sans MS"/>
                <a:sym typeface="Comic Sans MS"/>
              </a:rPr>
              <a:t>To further my point, the only tools I needed to find that web server was ‘cat’.</a:t>
            </a:r>
            <a:endParaRPr sz="23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t/>
            </a:r>
            <a:endParaRPr sz="23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rPr lang="en-GB" sz="2300">
                <a:solidFill>
                  <a:schemeClr val="lt1"/>
                </a:solidFill>
                <a:latin typeface="Comic Sans MS"/>
                <a:ea typeface="Comic Sans MS"/>
                <a:cs typeface="Comic Sans MS"/>
                <a:sym typeface="Comic Sans MS"/>
              </a:rPr>
              <a:t>Obviously it won’t always be that straightforward, but sometimes you really could find </a:t>
            </a:r>
            <a:r>
              <a:rPr i="1" lang="en-GB" sz="2300">
                <a:solidFill>
                  <a:schemeClr val="lt1"/>
                </a:solidFill>
                <a:latin typeface="Comic Sans MS"/>
                <a:ea typeface="Comic Sans MS"/>
                <a:cs typeface="Comic Sans MS"/>
                <a:sym typeface="Comic Sans MS"/>
              </a:rPr>
              <a:t>sensitive</a:t>
            </a:r>
            <a:r>
              <a:rPr lang="en-GB" sz="2300">
                <a:solidFill>
                  <a:schemeClr val="lt1"/>
                </a:solidFill>
                <a:latin typeface="Comic Sans MS"/>
                <a:ea typeface="Comic Sans MS"/>
                <a:cs typeface="Comic Sans MS"/>
                <a:sym typeface="Comic Sans MS"/>
              </a:rPr>
              <a:t> information in malicious files, with little to no specialist </a:t>
            </a:r>
            <a:r>
              <a:rPr lang="en-GB" sz="2300">
                <a:solidFill>
                  <a:schemeClr val="lt1"/>
                </a:solidFill>
                <a:latin typeface="Comic Sans MS"/>
                <a:ea typeface="Comic Sans MS"/>
                <a:cs typeface="Comic Sans MS"/>
                <a:sym typeface="Comic Sans MS"/>
              </a:rPr>
              <a:t>knowledge</a:t>
            </a:r>
            <a:r>
              <a:rPr lang="en-GB" sz="2300">
                <a:solidFill>
                  <a:schemeClr val="lt1"/>
                </a:solidFill>
                <a:latin typeface="Comic Sans MS"/>
                <a:ea typeface="Comic Sans MS"/>
                <a:cs typeface="Comic Sans MS"/>
                <a:sym typeface="Comic Sans MS"/>
              </a:rPr>
              <a:t>. </a:t>
            </a:r>
            <a:endParaRPr sz="23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t/>
            </a:r>
            <a:endParaRPr sz="23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rPr lang="en-GB" sz="2300">
                <a:solidFill>
                  <a:schemeClr val="lt1"/>
                </a:solidFill>
                <a:latin typeface="Comic Sans MS"/>
                <a:ea typeface="Comic Sans MS"/>
                <a:cs typeface="Comic Sans MS"/>
                <a:sym typeface="Comic Sans MS"/>
              </a:rPr>
              <a:t>Link all what we’ve shown you before now, and you might find some wannabe hacker link a social media account, mess up their OSINT and give you plenty to research.</a:t>
            </a:r>
            <a:endParaRPr sz="23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t/>
            </a:r>
            <a:endParaRPr sz="23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t/>
            </a:r>
            <a:endParaRPr sz="2300">
              <a:solidFill>
                <a:schemeClr val="lt1"/>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64" name="Google Shape;364;p1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65" name="Google Shape;365;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6" name="Google Shape;366;p10"/>
          <p:cNvSpPr txBox="1"/>
          <p:nvPr/>
        </p:nvSpPr>
        <p:spPr>
          <a:xfrm>
            <a:off x="2860650" y="776125"/>
            <a:ext cx="68841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u="none" cap="none" strike="noStrike">
                <a:solidFill>
                  <a:schemeClr val="lt1"/>
                </a:solidFill>
                <a:latin typeface="Comic Sans MS"/>
                <a:ea typeface="Comic Sans MS"/>
                <a:cs typeface="Comic Sans MS"/>
                <a:sym typeface="Comic Sans MS"/>
              </a:rPr>
              <a:t>Where to find samples</a:t>
            </a:r>
            <a:endParaRPr/>
          </a:p>
        </p:txBody>
      </p:sp>
      <p:sp>
        <p:nvSpPr>
          <p:cNvPr id="367" name="Google Shape;367;p10"/>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0"/>
          <p:cNvSpPr txBox="1"/>
          <p:nvPr/>
        </p:nvSpPr>
        <p:spPr>
          <a:xfrm>
            <a:off x="761999" y="1600262"/>
            <a:ext cx="10668001" cy="5325000"/>
          </a:xfrm>
          <a:prstGeom prst="rect">
            <a:avLst/>
          </a:prstGeom>
          <a:noFill/>
          <a:ln>
            <a:noFill/>
          </a:ln>
        </p:spPr>
        <p:txBody>
          <a:bodyPr anchorCtr="0" anchor="t" bIns="91425" lIns="91425" spcFirstLastPara="1" rIns="91425" wrap="square" tIns="91425">
            <a:noAutofit/>
          </a:bodyPr>
          <a:lstStyle/>
          <a:p>
            <a:pPr indent="0" lvl="0" marL="50800" marR="0" rtl="0" algn="l">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There exists many sites to find samples:</a:t>
            </a:r>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VxUnderground</a:t>
            </a:r>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MalwareBazarr</a:t>
            </a:r>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GitHub</a:t>
            </a:r>
            <a:endParaRPr/>
          </a:p>
          <a:p>
            <a:pPr indent="0" lvl="0" marL="50800" marR="0" rtl="0" algn="l">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To name a few….</a:t>
            </a:r>
            <a:endParaRPr/>
          </a:p>
          <a:p>
            <a:pPr indent="0" lvl="0" marL="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Each of these platforms have different methods of searching and a different distribution of malware types, e.g. if you go onto MalwareBazarr, the most common sample over the past 24 hrs would usually be a variant of Mirai.</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Whereas github might host more discord token stealers than mirai variants. Each platform has its intricacies.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p:txBody>
      </p:sp>
      <p:pic>
        <p:nvPicPr>
          <p:cNvPr id="369" name="Google Shape;369;p10"/>
          <p:cNvPicPr preferRelativeResize="0"/>
          <p:nvPr/>
        </p:nvPicPr>
        <p:blipFill>
          <a:blip r:embed="rId4">
            <a:alphaModFix/>
          </a:blip>
          <a:stretch>
            <a:fillRect/>
          </a:stretch>
        </p:blipFill>
        <p:spPr>
          <a:xfrm>
            <a:off x="4465050" y="2115138"/>
            <a:ext cx="2228850" cy="619125"/>
          </a:xfrm>
          <a:prstGeom prst="rect">
            <a:avLst/>
          </a:prstGeom>
          <a:noFill/>
          <a:ln>
            <a:noFill/>
          </a:ln>
        </p:spPr>
      </p:pic>
      <p:pic>
        <p:nvPicPr>
          <p:cNvPr id="370" name="Google Shape;370;p10"/>
          <p:cNvPicPr preferRelativeResize="0"/>
          <p:nvPr/>
        </p:nvPicPr>
        <p:blipFill>
          <a:blip r:embed="rId5">
            <a:alphaModFix/>
          </a:blip>
          <a:stretch>
            <a:fillRect/>
          </a:stretch>
        </p:blipFill>
        <p:spPr>
          <a:xfrm>
            <a:off x="4622878" y="2734275"/>
            <a:ext cx="1669016" cy="400200"/>
          </a:xfrm>
          <a:prstGeom prst="rect">
            <a:avLst/>
          </a:prstGeom>
          <a:noFill/>
          <a:ln>
            <a:noFill/>
          </a:ln>
        </p:spPr>
      </p:pic>
      <p:pic>
        <p:nvPicPr>
          <p:cNvPr id="371" name="Google Shape;371;p10"/>
          <p:cNvPicPr preferRelativeResize="0"/>
          <p:nvPr/>
        </p:nvPicPr>
        <p:blipFill>
          <a:blip r:embed="rId6">
            <a:alphaModFix/>
          </a:blip>
          <a:stretch>
            <a:fillRect/>
          </a:stretch>
        </p:blipFill>
        <p:spPr>
          <a:xfrm>
            <a:off x="4465038" y="3162300"/>
            <a:ext cx="619125" cy="53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30dd991e439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9" name="Google Shape;169;g30dd991e439_0_0"/>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Spectral"/>
                <a:ea typeface="Spectral"/>
                <a:cs typeface="Spectral"/>
                <a:sym typeface="Spectral"/>
              </a:rPr>
              <a:t>Announcements</a:t>
            </a:r>
            <a:endParaRPr b="0" i="0" sz="4800" u="none" cap="none" strike="noStrike">
              <a:solidFill>
                <a:srgbClr val="FFFFFF"/>
              </a:solidFill>
              <a:latin typeface="Spectral"/>
              <a:ea typeface="Spectral"/>
              <a:cs typeface="Spectral"/>
              <a:sym typeface="Spectral"/>
            </a:endParaRPr>
          </a:p>
        </p:txBody>
      </p:sp>
      <p:sp>
        <p:nvSpPr>
          <p:cNvPr id="170" name="Google Shape;170;g30dd991e439_0_0"/>
          <p:cNvSpPr txBox="1"/>
          <p:nvPr/>
        </p:nvSpPr>
        <p:spPr>
          <a:xfrm>
            <a:off x="1719525" y="1870600"/>
            <a:ext cx="91188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OSINT CTF Challenge</a:t>
            </a:r>
            <a:endParaRPr/>
          </a:p>
          <a:p>
            <a:pPr indent="-431800" lvl="0" marL="457200" marR="0" rtl="0" algn="l">
              <a:lnSpc>
                <a:spcPct val="100000"/>
              </a:lnSpc>
              <a:spcBef>
                <a:spcPts val="0"/>
              </a:spcBef>
              <a:spcAft>
                <a:spcPts val="0"/>
              </a:spcAft>
              <a:buClr>
                <a:schemeClr val="lt1"/>
              </a:buClr>
              <a:buSzPts val="3200"/>
              <a:buFont typeface="Spectral"/>
              <a:buChar char="●"/>
            </a:pPr>
            <a:r>
              <a:rPr lang="en-GB" sz="2500">
                <a:solidFill>
                  <a:schemeClr val="lt1"/>
                </a:solidFill>
                <a:latin typeface="Spectral"/>
                <a:ea typeface="Spectral"/>
                <a:cs typeface="Spectral"/>
                <a:sym typeface="Spectral"/>
              </a:rPr>
              <a:t>Quiz</a:t>
            </a:r>
            <a:endParaRPr b="0" i="0" sz="2500" u="none" cap="none" strike="noStrike">
              <a:solidFill>
                <a:schemeClr val="lt1"/>
              </a:solidFill>
              <a:latin typeface="Spectral"/>
              <a:ea typeface="Spectral"/>
              <a:cs typeface="Spectral"/>
              <a:sym typeface="Spectr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3237cd8f07e_0_4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78" name="Google Shape;378;g3237cd8f07e_0_4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79" name="Google Shape;379;g3237cd8f07e_0_4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0" name="Google Shape;380;g3237cd8f07e_0_44"/>
          <p:cNvSpPr txBox="1"/>
          <p:nvPr/>
        </p:nvSpPr>
        <p:spPr>
          <a:xfrm>
            <a:off x="2875000" y="589625"/>
            <a:ext cx="68841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a:solidFill>
                  <a:schemeClr val="lt1"/>
                </a:solidFill>
                <a:latin typeface="Comic Sans MS"/>
                <a:ea typeface="Comic Sans MS"/>
                <a:cs typeface="Comic Sans MS"/>
                <a:sym typeface="Comic Sans MS"/>
              </a:rPr>
              <a:t>What to do with your new found samples</a:t>
            </a:r>
            <a:endParaRPr/>
          </a:p>
        </p:txBody>
      </p:sp>
      <p:sp>
        <p:nvSpPr>
          <p:cNvPr id="381" name="Google Shape;381;g3237cd8f07e_0_44"/>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3237cd8f07e_0_44"/>
          <p:cNvSpPr txBox="1"/>
          <p:nvPr/>
        </p:nvSpPr>
        <p:spPr>
          <a:xfrm>
            <a:off x="1524000" y="1839325"/>
            <a:ext cx="9144000" cy="5085900"/>
          </a:xfrm>
          <a:prstGeom prst="rect">
            <a:avLst/>
          </a:prstGeom>
          <a:noFill/>
          <a:ln>
            <a:noFill/>
          </a:ln>
        </p:spPr>
        <p:txBody>
          <a:bodyPr anchorCtr="0" anchor="t" bIns="91425" lIns="91425" spcFirstLastPara="1" rIns="91425" wrap="square" tIns="91425">
            <a:noAutofit/>
          </a:bodyPr>
          <a:lstStyle/>
          <a:p>
            <a:pPr indent="-279400" lvl="0" marL="508000" marR="0" rtl="0" algn="l">
              <a:lnSpc>
                <a:spcPct val="100000"/>
              </a:lnSpc>
              <a:spcBef>
                <a:spcPts val="0"/>
              </a:spcBef>
              <a:spcAft>
                <a:spcPts val="0"/>
              </a:spcAft>
              <a:buClr>
                <a:schemeClr val="lt1"/>
              </a:buClr>
              <a:buSzPts val="2800"/>
              <a:buFont typeface="Arial"/>
              <a:buNone/>
            </a:pPr>
            <a:r>
              <a:rPr lang="en-GB" sz="2800">
                <a:solidFill>
                  <a:schemeClr val="lt1"/>
                </a:solidFill>
                <a:latin typeface="Comic Sans MS"/>
                <a:ea typeface="Comic Sans MS"/>
                <a:cs typeface="Comic Sans MS"/>
                <a:sym typeface="Comic Sans MS"/>
              </a:rPr>
              <a:t>Anything you want!!!</a:t>
            </a:r>
            <a:endParaRPr sz="2800">
              <a:solidFill>
                <a:schemeClr val="lt1"/>
              </a:solidFill>
              <a:latin typeface="Comic Sans MS"/>
              <a:ea typeface="Comic Sans MS"/>
              <a:cs typeface="Comic Sans MS"/>
              <a:sym typeface="Comic Sans MS"/>
            </a:endParaRPr>
          </a:p>
          <a:p>
            <a:pPr indent="-279400" lvl="0" marL="508000" marR="0" rtl="0" algn="l">
              <a:lnSpc>
                <a:spcPct val="100000"/>
              </a:lnSpc>
              <a:spcBef>
                <a:spcPts val="0"/>
              </a:spcBef>
              <a:spcAft>
                <a:spcPts val="0"/>
              </a:spcAft>
              <a:buClr>
                <a:schemeClr val="lt1"/>
              </a:buClr>
              <a:buSzPts val="2800"/>
              <a:buFont typeface="Arial"/>
              <a:buNone/>
            </a:pPr>
            <a:r>
              <a:t/>
            </a:r>
            <a:endParaRPr sz="28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rPr lang="en-GB" sz="2800">
                <a:solidFill>
                  <a:schemeClr val="lt1"/>
                </a:solidFill>
                <a:latin typeface="Comic Sans MS"/>
                <a:ea typeface="Comic Sans MS"/>
                <a:cs typeface="Comic Sans MS"/>
                <a:sym typeface="Comic Sans MS"/>
              </a:rPr>
              <a:t>Samples can lead you to so many places, it’s just about teaching yourself the methods used to make them useful to researchers.</a:t>
            </a:r>
            <a:endParaRPr sz="28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t/>
            </a:r>
            <a:endParaRPr sz="28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rPr lang="en-GB" sz="2800">
                <a:solidFill>
                  <a:schemeClr val="lt1"/>
                </a:solidFill>
                <a:latin typeface="Comic Sans MS"/>
                <a:ea typeface="Comic Sans MS"/>
                <a:cs typeface="Comic Sans MS"/>
                <a:sym typeface="Comic Sans MS"/>
              </a:rPr>
              <a:t>Either uncovering what the samples do on infected systems or trying to find out who </a:t>
            </a:r>
            <a:r>
              <a:rPr lang="en-GB" sz="2800">
                <a:solidFill>
                  <a:schemeClr val="lt1"/>
                </a:solidFill>
                <a:latin typeface="Comic Sans MS"/>
                <a:ea typeface="Comic Sans MS"/>
                <a:cs typeface="Comic Sans MS"/>
                <a:sym typeface="Comic Sans MS"/>
              </a:rPr>
              <a:t>created</a:t>
            </a:r>
            <a:r>
              <a:rPr lang="en-GB" sz="2800">
                <a:solidFill>
                  <a:schemeClr val="lt1"/>
                </a:solidFill>
                <a:latin typeface="Comic Sans MS"/>
                <a:ea typeface="Comic Sans MS"/>
                <a:cs typeface="Comic Sans MS"/>
                <a:sym typeface="Comic Sans MS"/>
              </a:rPr>
              <a:t> the samples, it’s all fun!</a:t>
            </a:r>
            <a:endParaRPr sz="2800">
              <a:solidFill>
                <a:schemeClr val="lt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lt1"/>
              </a:buClr>
              <a:buSzPts val="2800"/>
              <a:buFont typeface="Arial"/>
              <a:buNone/>
            </a:pPr>
            <a:r>
              <a:t/>
            </a:r>
            <a:endParaRPr sz="2800">
              <a:solidFill>
                <a:schemeClr val="lt1"/>
              </a:solidFill>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89" name="Google Shape;389;p1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90" name="Google Shape;390;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91" name="Google Shape;391;p12"/>
          <p:cNvSpPr txBox="1"/>
          <p:nvPr/>
        </p:nvSpPr>
        <p:spPr>
          <a:xfrm>
            <a:off x="1691148" y="776125"/>
            <a:ext cx="8053602"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GB" sz="2800" u="none" cap="none" strike="noStrike">
                <a:solidFill>
                  <a:schemeClr val="lt1"/>
                </a:solidFill>
                <a:latin typeface="Comic Sans MS"/>
                <a:ea typeface="Comic Sans MS"/>
                <a:cs typeface="Comic Sans MS"/>
                <a:sym typeface="Comic Sans MS"/>
              </a:rPr>
              <a:t>Linux vs windows malware</a:t>
            </a:r>
            <a:endParaRPr/>
          </a:p>
        </p:txBody>
      </p:sp>
      <p:sp>
        <p:nvSpPr>
          <p:cNvPr id="392" name="Google Shape;392;p12"/>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2"/>
          <p:cNvSpPr txBox="1"/>
          <p:nvPr/>
        </p:nvSpPr>
        <p:spPr>
          <a:xfrm>
            <a:off x="761999" y="1600262"/>
            <a:ext cx="10668001" cy="5325000"/>
          </a:xfrm>
          <a:prstGeom prst="rect">
            <a:avLst/>
          </a:prstGeom>
          <a:noFill/>
          <a:ln>
            <a:noFill/>
          </a:ln>
        </p:spPr>
        <p:txBody>
          <a:bodyPr anchorCtr="0" anchor="t" bIns="91425" lIns="91425" spcFirstLastPara="1" rIns="91425" wrap="square" tIns="91425">
            <a:noAutofit/>
          </a:bodyPr>
          <a:lstStyle/>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As of 2023, Linux was the most attacked ‘endpoint’, According to Elastic Security Labs, this trend was however an oversight(ish) on their part. </a:t>
            </a:r>
            <a:r>
              <a:rPr b="1" i="1" lang="en-GB" sz="2800" u="none" cap="none" strike="noStrike">
                <a:solidFill>
                  <a:schemeClr val="lt1"/>
                </a:solidFill>
                <a:latin typeface="Comic Sans MS"/>
                <a:ea typeface="Comic Sans MS"/>
                <a:cs typeface="Comic Sans MS"/>
                <a:sym typeface="Comic Sans MS"/>
              </a:rPr>
              <a:t>As of now, their 2024 report shows Windows still being the most infected endpoint.</a:t>
            </a:r>
            <a:endParaRPr/>
          </a:p>
          <a:p>
            <a:pPr indent="0" lvl="0" marL="50800" marR="0" rtl="0" algn="l">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 </a:t>
            </a:r>
            <a:endParaRPr/>
          </a:p>
        </p:txBody>
      </p:sp>
      <p:pic>
        <p:nvPicPr>
          <p:cNvPr id="394" name="Google Shape;394;p12"/>
          <p:cNvPicPr preferRelativeResize="0"/>
          <p:nvPr/>
        </p:nvPicPr>
        <p:blipFill rotWithShape="1">
          <a:blip r:embed="rId4">
            <a:alphaModFix/>
          </a:blip>
          <a:srcRect b="0" l="0" r="0" t="0"/>
          <a:stretch/>
        </p:blipFill>
        <p:spPr>
          <a:xfrm>
            <a:off x="0" y="4345989"/>
            <a:ext cx="8164034" cy="2512011"/>
          </a:xfrm>
          <a:prstGeom prst="rect">
            <a:avLst/>
          </a:prstGeom>
          <a:noFill/>
          <a:ln>
            <a:noFill/>
          </a:ln>
        </p:spPr>
      </p:pic>
      <p:pic>
        <p:nvPicPr>
          <p:cNvPr id="395" name="Google Shape;395;p12"/>
          <p:cNvPicPr preferRelativeResize="0"/>
          <p:nvPr/>
        </p:nvPicPr>
        <p:blipFill rotWithShape="1">
          <a:blip r:embed="rId5">
            <a:alphaModFix/>
          </a:blip>
          <a:srcRect b="0" l="0" r="0" t="0"/>
          <a:stretch/>
        </p:blipFill>
        <p:spPr>
          <a:xfrm>
            <a:off x="8318090" y="4045142"/>
            <a:ext cx="3873909" cy="28128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02" name="Google Shape;402;p1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03" name="Google Shape;403;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4" name="Google Shape;404;p11"/>
          <p:cNvSpPr txBox="1"/>
          <p:nvPr/>
        </p:nvSpPr>
        <p:spPr>
          <a:xfrm>
            <a:off x="1691148" y="776125"/>
            <a:ext cx="8053602"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u="none" cap="none" strike="noStrike">
                <a:solidFill>
                  <a:schemeClr val="lt1"/>
                </a:solidFill>
                <a:latin typeface="Comic Sans MS"/>
                <a:ea typeface="Comic Sans MS"/>
                <a:cs typeface="Comic Sans MS"/>
                <a:sym typeface="Comic Sans MS"/>
              </a:rPr>
              <a:t>How honeypots can give us a better overview of malware.</a:t>
            </a:r>
            <a:endParaRPr/>
          </a:p>
        </p:txBody>
      </p:sp>
      <p:sp>
        <p:nvSpPr>
          <p:cNvPr id="405" name="Google Shape;405;p11"/>
          <p:cNvSpPr txBox="1"/>
          <p:nvPr/>
        </p:nvSpPr>
        <p:spPr>
          <a:xfrm>
            <a:off x="761999" y="1600262"/>
            <a:ext cx="10668001" cy="5325000"/>
          </a:xfrm>
          <a:prstGeom prst="rect">
            <a:avLst/>
          </a:prstGeom>
          <a:noFill/>
          <a:ln>
            <a:noFill/>
          </a:ln>
        </p:spPr>
        <p:txBody>
          <a:bodyPr anchorCtr="0" anchor="t" bIns="91425" lIns="91425" spcFirstLastPara="1" rIns="91425" wrap="square" tIns="91425">
            <a:noAutofit/>
          </a:bodyPr>
          <a:lstStyle/>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ctr">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Honeypots are a useful tool when analysing malware, they can give us an </a:t>
            </a:r>
            <a:r>
              <a:rPr lang="en-GB" sz="2800">
                <a:solidFill>
                  <a:schemeClr val="lt1"/>
                </a:solidFill>
                <a:latin typeface="Comic Sans MS"/>
                <a:ea typeface="Comic Sans MS"/>
                <a:cs typeface="Comic Sans MS"/>
                <a:sym typeface="Comic Sans MS"/>
              </a:rPr>
              <a:t>insight into:</a:t>
            </a:r>
            <a:endParaRPr sz="2800">
              <a:solidFill>
                <a:schemeClr val="lt1"/>
              </a:solidFill>
              <a:latin typeface="Comic Sans MS"/>
              <a:ea typeface="Comic Sans MS"/>
              <a:cs typeface="Comic Sans MS"/>
              <a:sym typeface="Comic Sans MS"/>
            </a:endParaRPr>
          </a:p>
          <a:p>
            <a:pPr indent="-406400" lvl="0" marL="457200" marR="0" rtl="0" algn="l">
              <a:lnSpc>
                <a:spcPct val="100000"/>
              </a:lnSpc>
              <a:spcBef>
                <a:spcPts val="0"/>
              </a:spcBef>
              <a:spcAft>
                <a:spcPts val="0"/>
              </a:spcAft>
              <a:buClr>
                <a:schemeClr val="lt1"/>
              </a:buClr>
              <a:buSzPts val="2800"/>
              <a:buFont typeface="Comic Sans MS"/>
              <a:buChar char="●"/>
            </a:pPr>
            <a:r>
              <a:rPr lang="en-GB" sz="2800">
                <a:solidFill>
                  <a:schemeClr val="lt1"/>
                </a:solidFill>
                <a:latin typeface="Comic Sans MS"/>
                <a:ea typeface="Comic Sans MS"/>
                <a:cs typeface="Comic Sans MS"/>
                <a:sym typeface="Comic Sans MS"/>
              </a:rPr>
              <a:t>New malware strains</a:t>
            </a:r>
            <a:endParaRPr sz="2800">
              <a:solidFill>
                <a:schemeClr val="lt1"/>
              </a:solidFill>
              <a:latin typeface="Comic Sans MS"/>
              <a:ea typeface="Comic Sans MS"/>
              <a:cs typeface="Comic Sans MS"/>
              <a:sym typeface="Comic Sans MS"/>
            </a:endParaRPr>
          </a:p>
          <a:p>
            <a:pPr indent="-406400" lvl="0" marL="457200" marR="0" rtl="0" algn="l">
              <a:lnSpc>
                <a:spcPct val="100000"/>
              </a:lnSpc>
              <a:spcBef>
                <a:spcPts val="0"/>
              </a:spcBef>
              <a:spcAft>
                <a:spcPts val="0"/>
              </a:spcAft>
              <a:buClr>
                <a:schemeClr val="lt1"/>
              </a:buClr>
              <a:buSzPts val="2800"/>
              <a:buFont typeface="Comic Sans MS"/>
              <a:buChar char="●"/>
            </a:pPr>
            <a:r>
              <a:rPr lang="en-GB" sz="2800">
                <a:solidFill>
                  <a:schemeClr val="lt1"/>
                </a:solidFill>
                <a:latin typeface="Comic Sans MS"/>
                <a:ea typeface="Comic Sans MS"/>
                <a:cs typeface="Comic Sans MS"/>
                <a:sym typeface="Comic Sans MS"/>
              </a:rPr>
              <a:t>Malicious IPs / C2s</a:t>
            </a:r>
            <a:endParaRPr sz="2800">
              <a:solidFill>
                <a:schemeClr val="lt1"/>
              </a:solidFill>
              <a:latin typeface="Comic Sans MS"/>
              <a:ea typeface="Comic Sans MS"/>
              <a:cs typeface="Comic Sans MS"/>
              <a:sym typeface="Comic Sans MS"/>
            </a:endParaRPr>
          </a:p>
          <a:p>
            <a:pPr indent="-406400" lvl="0" marL="457200" marR="0" rtl="0" algn="l">
              <a:lnSpc>
                <a:spcPct val="100000"/>
              </a:lnSpc>
              <a:spcBef>
                <a:spcPts val="0"/>
              </a:spcBef>
              <a:spcAft>
                <a:spcPts val="0"/>
              </a:spcAft>
              <a:buClr>
                <a:schemeClr val="lt1"/>
              </a:buClr>
              <a:buSzPts val="2800"/>
              <a:buFont typeface="Comic Sans MS"/>
              <a:buChar char="●"/>
            </a:pPr>
            <a:r>
              <a:rPr lang="en-GB" sz="2800">
                <a:solidFill>
                  <a:schemeClr val="lt1"/>
                </a:solidFill>
                <a:latin typeface="Comic Sans MS"/>
                <a:ea typeface="Comic Sans MS"/>
                <a:cs typeface="Comic Sans MS"/>
                <a:sym typeface="Comic Sans MS"/>
              </a:rPr>
              <a:t>Password/username combos being attempted</a:t>
            </a:r>
            <a:endParaRPr sz="2800">
              <a:solidFill>
                <a:schemeClr val="lt1"/>
              </a:solidFill>
              <a:latin typeface="Comic Sans MS"/>
              <a:ea typeface="Comic Sans MS"/>
              <a:cs typeface="Comic Sans MS"/>
              <a:sym typeface="Comic Sans MS"/>
            </a:endParaRPr>
          </a:p>
          <a:p>
            <a:pPr indent="-406400" lvl="0" marL="457200" marR="0" rtl="0" algn="l">
              <a:lnSpc>
                <a:spcPct val="100000"/>
              </a:lnSpc>
              <a:spcBef>
                <a:spcPts val="0"/>
              </a:spcBef>
              <a:spcAft>
                <a:spcPts val="0"/>
              </a:spcAft>
              <a:buClr>
                <a:schemeClr val="lt1"/>
              </a:buClr>
              <a:buSzPts val="2800"/>
              <a:buFont typeface="Comic Sans MS"/>
              <a:buChar char="●"/>
            </a:pPr>
            <a:r>
              <a:rPr lang="en-GB" sz="2800">
                <a:solidFill>
                  <a:schemeClr val="lt1"/>
                </a:solidFill>
                <a:latin typeface="Comic Sans MS"/>
                <a:ea typeface="Comic Sans MS"/>
                <a:cs typeface="Comic Sans MS"/>
                <a:sym typeface="Comic Sans MS"/>
              </a:rPr>
              <a:t>Commands attempted on breached systems</a:t>
            </a:r>
            <a:endParaRPr sz="2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All of which can be useful for researchers and AV systems.</a:t>
            </a:r>
            <a:endParaRPr sz="2800">
              <a:solidFill>
                <a:schemeClr val="lt1"/>
              </a:solidFill>
              <a:latin typeface="Comic Sans MS"/>
              <a:ea typeface="Comic Sans MS"/>
              <a:cs typeface="Comic Sans MS"/>
              <a:sym typeface="Comic Sans MS"/>
            </a:endParaRPr>
          </a:p>
          <a:p>
            <a:pPr indent="0" lvl="0" marL="50800" marR="0" rtl="0" algn="ctr">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rtl="0" algn="ctr">
              <a:spcBef>
                <a:spcPts val="0"/>
              </a:spcBef>
              <a:spcAft>
                <a:spcPts val="0"/>
              </a:spcAft>
              <a:buNone/>
            </a:pPr>
            <a:r>
              <a:t/>
            </a:r>
            <a:endParaRPr sz="2800">
              <a:solidFill>
                <a:schemeClr val="lt1"/>
              </a:solidFill>
              <a:latin typeface="Comic Sans MS"/>
              <a:ea typeface="Comic Sans MS"/>
              <a:cs typeface="Comic Sans MS"/>
              <a:sym typeface="Comic Sans MS"/>
            </a:endParaRPr>
          </a:p>
        </p:txBody>
      </p:sp>
      <p:sp>
        <p:nvSpPr>
          <p:cNvPr id="406" name="Google Shape;406;p11"/>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237cd8f07e_0_5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13" name="Google Shape;413;g3237cd8f07e_0_5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14" name="Google Shape;414;g3237cd8f07e_0_5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15" name="Google Shape;415;g3237cd8f07e_0_54"/>
          <p:cNvSpPr txBox="1"/>
          <p:nvPr/>
        </p:nvSpPr>
        <p:spPr>
          <a:xfrm>
            <a:off x="1691148" y="776125"/>
            <a:ext cx="80535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GB" sz="2800">
                <a:solidFill>
                  <a:schemeClr val="lt1"/>
                </a:solidFill>
                <a:latin typeface="Comic Sans MS"/>
                <a:ea typeface="Comic Sans MS"/>
                <a:cs typeface="Comic Sans MS"/>
                <a:sym typeface="Comic Sans MS"/>
              </a:rPr>
              <a:t>Tasks</a:t>
            </a:r>
            <a:endParaRPr/>
          </a:p>
        </p:txBody>
      </p:sp>
      <p:sp>
        <p:nvSpPr>
          <p:cNvPr id="416" name="Google Shape;416;g3237cd8f07e_0_54"/>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3237cd8f07e_0_54"/>
          <p:cNvSpPr txBox="1"/>
          <p:nvPr/>
        </p:nvSpPr>
        <p:spPr>
          <a:xfrm>
            <a:off x="761999" y="1600262"/>
            <a:ext cx="10668000" cy="5325000"/>
          </a:xfrm>
          <a:prstGeom prst="rect">
            <a:avLst/>
          </a:prstGeom>
          <a:noFill/>
          <a:ln>
            <a:noFill/>
          </a:ln>
        </p:spPr>
        <p:txBody>
          <a:bodyPr anchorCtr="0" anchor="t" bIns="91425" lIns="91425" spcFirstLastPara="1" rIns="91425" wrap="square" tIns="91425">
            <a:noAutofit/>
          </a:bodyPr>
          <a:lstStyle/>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As much as I want to give you live malware, I’ve decided that’s probably not a good idea, and so instead the tasks for today will lean more towards incident response.</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rPr lang="en-GB" sz="2800" u="sng">
                <a:solidFill>
                  <a:schemeClr val="hlink"/>
                </a:solidFill>
                <a:latin typeface="Comic Sans MS"/>
                <a:ea typeface="Comic Sans MS"/>
                <a:cs typeface="Comic Sans MS"/>
                <a:sym typeface="Comic Sans MS"/>
                <a:hlinkClick r:id="rId4"/>
              </a:rPr>
              <a:t>https://tryhackme.com/r/room/revilcorp</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rPr lang="en-GB" sz="2800">
                <a:solidFill>
                  <a:schemeClr val="lt1"/>
                </a:solidFill>
                <a:latin typeface="Comic Sans MS"/>
                <a:ea typeface="Comic Sans MS"/>
                <a:cs typeface="Comic Sans MS"/>
                <a:sym typeface="Comic Sans MS"/>
              </a:rPr>
              <a:t>Bonus if you’ve already done that:</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rPr lang="en-GB" sz="2800" u="sng">
                <a:solidFill>
                  <a:schemeClr val="hlink"/>
                </a:solidFill>
                <a:latin typeface="Comic Sans MS"/>
                <a:ea typeface="Comic Sans MS"/>
                <a:cs typeface="Comic Sans MS"/>
                <a:sym typeface="Comic Sans MS"/>
                <a:hlinkClick r:id="rId5"/>
              </a:rPr>
              <a:t>https://tryhackme.com/r/room/squidgameroom</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pic>
        <p:nvPicPr>
          <p:cNvPr id="418" name="Google Shape;418;g3237cd8f07e_0_54"/>
          <p:cNvPicPr preferRelativeResize="0"/>
          <p:nvPr/>
        </p:nvPicPr>
        <p:blipFill>
          <a:blip r:embed="rId6">
            <a:alphaModFix/>
          </a:blip>
          <a:stretch>
            <a:fillRect/>
          </a:stretch>
        </p:blipFill>
        <p:spPr>
          <a:xfrm>
            <a:off x="842250" y="3845975"/>
            <a:ext cx="10163175" cy="1628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323c59498bc_0_1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25" name="Google Shape;425;g323c59498bc_0_1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26" name="Google Shape;426;g323c59498bc_0_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7" name="Google Shape;427;g323c59498bc_0_14"/>
          <p:cNvSpPr txBox="1"/>
          <p:nvPr/>
        </p:nvSpPr>
        <p:spPr>
          <a:xfrm>
            <a:off x="1691148" y="776125"/>
            <a:ext cx="8053500"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GB" sz="2800">
                <a:solidFill>
                  <a:schemeClr val="lt1"/>
                </a:solidFill>
                <a:latin typeface="Comic Sans MS"/>
                <a:ea typeface="Comic Sans MS"/>
                <a:cs typeface="Comic Sans MS"/>
                <a:sym typeface="Comic Sans MS"/>
              </a:rPr>
              <a:t>Links</a:t>
            </a:r>
            <a:endParaRPr/>
          </a:p>
        </p:txBody>
      </p:sp>
      <p:sp>
        <p:nvSpPr>
          <p:cNvPr id="428" name="Google Shape;428;g323c59498bc_0_14"/>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323c59498bc_0_14"/>
          <p:cNvSpPr txBox="1"/>
          <p:nvPr/>
        </p:nvSpPr>
        <p:spPr>
          <a:xfrm>
            <a:off x="761999" y="1600262"/>
            <a:ext cx="10668000" cy="5325000"/>
          </a:xfrm>
          <a:prstGeom prst="rect">
            <a:avLst/>
          </a:prstGeom>
          <a:noFill/>
          <a:ln>
            <a:noFill/>
          </a:ln>
        </p:spPr>
        <p:txBody>
          <a:bodyPr anchorCtr="0" anchor="t" bIns="91425" lIns="91425" spcFirstLastPara="1" rIns="91425" wrap="square" tIns="91425">
            <a:noAutofit/>
          </a:bodyPr>
          <a:lstStyle/>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rtl="0" algn="l">
              <a:spcBef>
                <a:spcPts val="0"/>
              </a:spcBef>
              <a:spcAft>
                <a:spcPts val="0"/>
              </a:spcAft>
              <a:buNone/>
            </a:pPr>
            <a:r>
              <a:rPr lang="en-GB" sz="2800" u="sng">
                <a:solidFill>
                  <a:schemeClr val="lt1"/>
                </a:solidFill>
                <a:latin typeface="Comic Sans MS"/>
                <a:ea typeface="Comic Sans MS"/>
                <a:cs typeface="Comic Sans MS"/>
                <a:sym typeface="Comic Sans MS"/>
                <a:hlinkClick r:id="rId4">
                  <a:extLst>
                    <a:ext uri="{A12FA001-AC4F-418D-AE19-62706E023703}">
                      <ahyp:hlinkClr val="tx"/>
                    </a:ext>
                  </a:extLst>
                </a:hlinkClick>
              </a:rPr>
              <a:t>https://zerofox.xyz/post/ssh-honeypot/</a:t>
            </a:r>
            <a:r>
              <a:rPr lang="en-GB" sz="2800">
                <a:solidFill>
                  <a:schemeClr val="lt1"/>
                </a:solidFill>
                <a:latin typeface="Comic Sans MS"/>
                <a:ea typeface="Comic Sans MS"/>
                <a:cs typeface="Comic Sans MS"/>
                <a:sym typeface="Comic Sans MS"/>
              </a:rPr>
              <a:t> - A blog of someone posting their findings from a honeypot</a:t>
            </a:r>
            <a:endParaRPr sz="2800">
              <a:solidFill>
                <a:schemeClr val="lt1"/>
              </a:solidFill>
              <a:latin typeface="Comic Sans MS"/>
              <a:ea typeface="Comic Sans MS"/>
              <a:cs typeface="Comic Sans MS"/>
              <a:sym typeface="Comic Sans MS"/>
            </a:endParaRPr>
          </a:p>
          <a:p>
            <a:pPr indent="0" lvl="0" marL="5080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rtl="0" algn="l">
              <a:spcBef>
                <a:spcPts val="0"/>
              </a:spcBef>
              <a:spcAft>
                <a:spcPts val="0"/>
              </a:spcAft>
              <a:buNone/>
            </a:pPr>
            <a:r>
              <a:rPr lang="en-GB" sz="2800" u="sng">
                <a:solidFill>
                  <a:schemeClr val="hlink"/>
                </a:solidFill>
                <a:latin typeface="Comic Sans MS"/>
                <a:ea typeface="Comic Sans MS"/>
                <a:cs typeface="Comic Sans MS"/>
                <a:sym typeface="Comic Sans MS"/>
                <a:hlinkClick r:id="rId5"/>
              </a:rPr>
              <a:t>https://www.elastic.co/pdf/elastic-global-threat-report-2024</a:t>
            </a:r>
            <a:r>
              <a:rPr lang="en-GB" sz="2800">
                <a:solidFill>
                  <a:schemeClr val="lt1"/>
                </a:solidFill>
                <a:latin typeface="Comic Sans MS"/>
                <a:ea typeface="Comic Sans MS"/>
                <a:cs typeface="Comic Sans MS"/>
                <a:sym typeface="Comic Sans MS"/>
              </a:rPr>
              <a:t> - really cool overview of current threats from malware by elasticlabs </a:t>
            </a:r>
            <a:endParaRPr sz="2800">
              <a:solidFill>
                <a:schemeClr val="lt1"/>
              </a:solidFill>
              <a:latin typeface="Comic Sans MS"/>
              <a:ea typeface="Comic Sans MS"/>
              <a:cs typeface="Comic Sans MS"/>
              <a:sym typeface="Comic Sans MS"/>
            </a:endParaRPr>
          </a:p>
          <a:p>
            <a:pPr indent="0" lvl="0" marL="5080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rtl="0" algn="l">
              <a:spcBef>
                <a:spcPts val="0"/>
              </a:spcBef>
              <a:spcAft>
                <a:spcPts val="0"/>
              </a:spcAft>
              <a:buClr>
                <a:schemeClr val="dk1"/>
              </a:buClr>
              <a:buFont typeface="Arial"/>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08c0d0a792_0_30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pic>
        <p:nvPicPr>
          <p:cNvPr id="177" name="Google Shape;177;g308c0d0a792_0_30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8" name="Google Shape;178;g308c0d0a792_0_30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sp>
        <p:nvSpPr>
          <p:cNvPr id="179" name="Google Shape;179;g308c0d0a792_0_301"/>
          <p:cNvSpPr txBox="1"/>
          <p:nvPr/>
        </p:nvSpPr>
        <p:spPr>
          <a:xfrm>
            <a:off x="3417525" y="1068625"/>
            <a:ext cx="5357100" cy="60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1" lang="en-GB" sz="2800" u="none" cap="none" strike="noStrike">
                <a:solidFill>
                  <a:schemeClr val="lt1"/>
                </a:solidFill>
                <a:latin typeface="Comic Sans MS"/>
                <a:ea typeface="Comic Sans MS"/>
                <a:cs typeface="Comic Sans MS"/>
                <a:sym typeface="Comic Sans MS"/>
              </a:rPr>
              <a:t>Don’t </a:t>
            </a:r>
            <a:r>
              <a:rPr b="0" i="0" lang="en-GB" sz="2800" u="none" cap="none" strike="noStrike">
                <a:solidFill>
                  <a:schemeClr val="lt1"/>
                </a:solidFill>
                <a:latin typeface="Comic Sans MS"/>
                <a:ea typeface="Comic Sans MS"/>
                <a:cs typeface="Comic Sans MS"/>
                <a:sym typeface="Comic Sans MS"/>
              </a:rPr>
              <a:t>do Illegal Shit</a:t>
            </a:r>
            <a:r>
              <a:rPr b="0" i="0" lang="en-GB"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pic>
        <p:nvPicPr>
          <p:cNvPr id="180" name="Google Shape;180;g308c0d0a792_0_301"/>
          <p:cNvPicPr preferRelativeResize="0"/>
          <p:nvPr/>
        </p:nvPicPr>
        <p:blipFill rotWithShape="1">
          <a:blip r:embed="rId4">
            <a:alphaModFix/>
          </a:blip>
          <a:srcRect b="0" l="12814" r="24057" t="0"/>
          <a:stretch/>
        </p:blipFill>
        <p:spPr>
          <a:xfrm>
            <a:off x="2043550" y="2417350"/>
            <a:ext cx="2390400" cy="2840400"/>
          </a:xfrm>
          <a:prstGeom prst="flowChartAlternateProcess">
            <a:avLst/>
          </a:prstGeom>
          <a:noFill/>
          <a:ln>
            <a:noFill/>
          </a:ln>
        </p:spPr>
      </p:pic>
      <p:pic>
        <p:nvPicPr>
          <p:cNvPr id="181" name="Google Shape;181;g308c0d0a792_0_301"/>
          <p:cNvPicPr preferRelativeResize="0"/>
          <p:nvPr/>
        </p:nvPicPr>
        <p:blipFill rotWithShape="1">
          <a:blip r:embed="rId5">
            <a:alphaModFix/>
          </a:blip>
          <a:srcRect b="0" l="0" r="0" t="0"/>
          <a:stretch/>
        </p:blipFill>
        <p:spPr>
          <a:xfrm>
            <a:off x="4811401" y="2552950"/>
            <a:ext cx="2569200" cy="2569200"/>
          </a:xfrm>
          <a:prstGeom prst="rect">
            <a:avLst/>
          </a:prstGeom>
          <a:noFill/>
          <a:ln>
            <a:noFill/>
          </a:ln>
        </p:spPr>
      </p:pic>
      <p:pic>
        <p:nvPicPr>
          <p:cNvPr id="182" name="Google Shape;182;g308c0d0a792_0_301"/>
          <p:cNvPicPr preferRelativeResize="0"/>
          <p:nvPr/>
        </p:nvPicPr>
        <p:blipFill rotWithShape="1">
          <a:blip r:embed="rId6">
            <a:alphaModFix/>
          </a:blip>
          <a:srcRect b="0" l="14408" r="14393" t="0"/>
          <a:stretch/>
        </p:blipFill>
        <p:spPr>
          <a:xfrm>
            <a:off x="7758038" y="2441038"/>
            <a:ext cx="2980500" cy="2793000"/>
          </a:xfrm>
          <a:prstGeom prst="flowChartAlternateProcess">
            <a:avLst/>
          </a:prstGeom>
          <a:noFill/>
          <a:ln>
            <a:noFill/>
          </a:ln>
        </p:spPr>
      </p:pic>
      <p:sp>
        <p:nvSpPr>
          <p:cNvPr id="183" name="Google Shape;183;g308c0d0a792_0_301"/>
          <p:cNvSpPr txBox="1"/>
          <p:nvPr/>
        </p:nvSpPr>
        <p:spPr>
          <a:xfrm>
            <a:off x="3684700" y="1479275"/>
            <a:ext cx="5357100" cy="6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306c01dda16_0_0"/>
          <p:cNvPicPr preferRelativeResize="0"/>
          <p:nvPr/>
        </p:nvPicPr>
        <p:blipFill rotWithShape="1">
          <a:blip r:embed="rId3">
            <a:alphaModFix/>
          </a:blip>
          <a:srcRect b="0" l="0" r="0" t="0"/>
          <a:stretch/>
        </p:blipFill>
        <p:spPr>
          <a:xfrm>
            <a:off x="0" y="0"/>
            <a:ext cx="12192000" cy="68580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0e48afe12f_0_1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196" name="Google Shape;196;g30e48afe12f_0_1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197" name="Google Shape;197;g30e48afe12f_0_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8" name="Google Shape;198;g30e48afe12f_0_14"/>
          <p:cNvSpPr txBox="1"/>
          <p:nvPr/>
        </p:nvSpPr>
        <p:spPr>
          <a:xfrm>
            <a:off x="2093779" y="758851"/>
            <a:ext cx="8004440" cy="5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1" lang="en-GB" sz="3200" u="none" cap="none" strike="noStrike">
                <a:solidFill>
                  <a:schemeClr val="lt1"/>
                </a:solidFill>
                <a:latin typeface="Comic Sans MS"/>
                <a:ea typeface="Comic Sans MS"/>
                <a:cs typeface="Comic Sans MS"/>
                <a:sym typeface="Comic Sans MS"/>
              </a:rPr>
              <a:t>Obligatory ‘what is malware analysis’?</a:t>
            </a:r>
            <a:endParaRPr/>
          </a:p>
        </p:txBody>
      </p:sp>
      <p:sp>
        <p:nvSpPr>
          <p:cNvPr id="199" name="Google Shape;199;g30e48afe12f_0_14"/>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30e48afe12f_0_14"/>
          <p:cNvSpPr txBox="1"/>
          <p:nvPr/>
        </p:nvSpPr>
        <p:spPr>
          <a:xfrm>
            <a:off x="761999" y="1600262"/>
            <a:ext cx="10668001" cy="5325000"/>
          </a:xfrm>
          <a:prstGeom prst="rect">
            <a:avLst/>
          </a:prstGeom>
          <a:noFill/>
          <a:ln>
            <a:noFill/>
          </a:ln>
        </p:spPr>
        <p:txBody>
          <a:bodyPr anchorCtr="0" anchor="t" bIns="91425" lIns="91425" spcFirstLastPara="1" rIns="91425" wrap="square" tIns="91425">
            <a:noAutofit/>
          </a:bodyPr>
          <a:lstStyle/>
          <a:p>
            <a:pPr indent="0" lvl="0" marL="50800" marR="0" rtl="0" algn="ctr">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Simply put, malware analysis is the process of understanding the functionality, impact and identifying features of malware.</a:t>
            </a:r>
            <a:endParaRPr/>
          </a:p>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For example, common analysis techniques could uncover:</a:t>
            </a:r>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Whether the malware creates/modifies/deletes files</a:t>
            </a:r>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A server/URL that malware communicates with</a:t>
            </a:r>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Malware authors, e.g. group names being implanted in the code that is recoverable from these files.</a:t>
            </a:r>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a:p>
            <a:pPr indent="-279400" lvl="3"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a:p>
            <a:pPr indent="-279400" lvl="1" marL="508000" marR="0" rtl="0" algn="ctr">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07" name="Google Shape;207;p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08" name="Google Shape;208;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9" name="Google Shape;209;p2"/>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txBox="1"/>
          <p:nvPr/>
        </p:nvSpPr>
        <p:spPr>
          <a:xfrm>
            <a:off x="761999" y="1600262"/>
            <a:ext cx="10668001" cy="5325000"/>
          </a:xfrm>
          <a:prstGeom prst="rect">
            <a:avLst/>
          </a:prstGeom>
          <a:noFill/>
          <a:ln>
            <a:noFill/>
          </a:ln>
        </p:spPr>
        <p:txBody>
          <a:bodyPr anchorCtr="0" anchor="t" bIns="91425" lIns="91425" spcFirstLastPara="1" rIns="91425" wrap="square" tIns="91425">
            <a:noAutofit/>
          </a:bodyPr>
          <a:lstStyle/>
          <a:p>
            <a:pPr indent="0" lvl="0" marL="50800" marR="0" rtl="0" algn="l">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rPr b="1" i="0" lang="en-GB" sz="2800" u="none" cap="none" strike="noStrike">
                <a:solidFill>
                  <a:schemeClr val="lt1"/>
                </a:solidFill>
                <a:latin typeface="Comic Sans MS"/>
                <a:ea typeface="Comic Sans MS"/>
                <a:cs typeface="Comic Sans MS"/>
                <a:sym typeface="Comic Sans MS"/>
              </a:rPr>
              <a:t>Quick aside: </a:t>
            </a:r>
            <a:r>
              <a:rPr b="0" i="0" lang="en-GB" sz="2800" u="none" cap="none" strike="noStrike">
                <a:solidFill>
                  <a:schemeClr val="lt1"/>
                </a:solidFill>
                <a:latin typeface="Comic Sans MS"/>
                <a:ea typeface="Comic Sans MS"/>
                <a:cs typeface="Comic Sans MS"/>
                <a:sym typeface="Comic Sans MS"/>
              </a:rPr>
              <a:t>what if we find a user has run an executable and moments later their system blue screens. </a:t>
            </a:r>
            <a:endParaRPr b="0" i="0" sz="2800" u="none" cap="none" strike="noStrike">
              <a:solidFill>
                <a:schemeClr val="lt1"/>
              </a:solidFill>
              <a:latin typeface="Comic Sans MS"/>
              <a:ea typeface="Comic Sans MS"/>
              <a:cs typeface="Comic Sans MS"/>
              <a:sym typeface="Comic Sans MS"/>
            </a:endParaRPr>
          </a:p>
        </p:txBody>
      </p:sp>
      <p:pic>
        <p:nvPicPr>
          <p:cNvPr descr="A screenshot of a computer error&#10;&#10;Description automatically generated" id="211" name="Google Shape;211;p2"/>
          <p:cNvPicPr preferRelativeResize="0"/>
          <p:nvPr/>
        </p:nvPicPr>
        <p:blipFill rotWithShape="1">
          <a:blip r:embed="rId4">
            <a:alphaModFix/>
          </a:blip>
          <a:srcRect b="0" l="0" r="0" t="0"/>
          <a:stretch/>
        </p:blipFill>
        <p:spPr>
          <a:xfrm>
            <a:off x="5601575" y="3296004"/>
            <a:ext cx="5318212" cy="2910540"/>
          </a:xfrm>
          <a:prstGeom prst="rect">
            <a:avLst/>
          </a:prstGeom>
          <a:noFill/>
          <a:ln>
            <a:noFill/>
          </a:ln>
        </p:spPr>
      </p:pic>
      <p:sp>
        <p:nvSpPr>
          <p:cNvPr id="212" name="Google Shape;212;p2"/>
          <p:cNvSpPr txBox="1"/>
          <p:nvPr/>
        </p:nvSpPr>
        <p:spPr>
          <a:xfrm>
            <a:off x="1237459" y="4056699"/>
            <a:ext cx="4650658" cy="2445236"/>
          </a:xfrm>
          <a:prstGeom prst="rect">
            <a:avLst/>
          </a:prstGeom>
          <a:noFill/>
          <a:ln>
            <a:noFill/>
          </a:ln>
        </p:spPr>
        <p:txBody>
          <a:bodyPr anchorCtr="0" anchor="t" bIns="91425" lIns="91425" spcFirstLastPara="1" rIns="91425" wrap="square" tIns="91425">
            <a:noAutofit/>
          </a:bodyPr>
          <a:lstStyle/>
          <a:p>
            <a:pPr indent="0" lvl="0" marL="50800" marR="0" rtl="0" algn="ctr">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Was this caused by malware?</a:t>
            </a:r>
            <a:endParaRPr b="0" i="0" sz="2800" u="none" cap="none" strike="noStrike">
              <a:solidFill>
                <a:schemeClr val="lt1"/>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19" name="Google Shape;219;p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20" name="Google Shape;220;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1" name="Google Shape;221;p3"/>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txBox="1"/>
          <p:nvPr/>
        </p:nvSpPr>
        <p:spPr>
          <a:xfrm>
            <a:off x="761999" y="1600262"/>
            <a:ext cx="10668001" cy="5325000"/>
          </a:xfrm>
          <a:prstGeom prst="rect">
            <a:avLst/>
          </a:prstGeom>
          <a:noFill/>
          <a:ln>
            <a:noFill/>
          </a:ln>
        </p:spPr>
        <p:txBody>
          <a:bodyPr anchorCtr="0" anchor="t" bIns="91425" lIns="91425" spcFirstLastPara="1" rIns="91425" wrap="square" tIns="91425">
            <a:noAutofit/>
          </a:bodyPr>
          <a:lstStyle/>
          <a:p>
            <a:pPr indent="0" lvl="0" marL="50800" marR="0" rtl="0" algn="ctr">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Well, we can’t really say just from this…</a:t>
            </a:r>
            <a:endParaRPr/>
          </a:p>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ctr">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It could be a poorly released update (	       )</a:t>
            </a:r>
            <a:endParaRPr/>
          </a:p>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ctr">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Or it could, of course, be malware…..</a:t>
            </a:r>
            <a:endParaRPr/>
          </a:p>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ctr">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ctr">
              <a:lnSpc>
                <a:spcPct val="100000"/>
              </a:lnSpc>
              <a:spcBef>
                <a:spcPts val="0"/>
              </a:spcBef>
              <a:spcAft>
                <a:spcPts val="0"/>
              </a:spcAft>
              <a:buNone/>
            </a:pPr>
            <a:r>
              <a:rPr b="1" i="0" lang="en-GB" sz="2800" u="none" cap="none" strike="noStrike">
                <a:solidFill>
                  <a:schemeClr val="lt1"/>
                </a:solidFill>
                <a:latin typeface="Comic Sans MS"/>
                <a:ea typeface="Comic Sans MS"/>
                <a:cs typeface="Comic Sans MS"/>
                <a:sym typeface="Comic Sans MS"/>
              </a:rPr>
              <a:t>This session won’t cover the detection part of malware.</a:t>
            </a:r>
            <a:endParaRPr/>
          </a:p>
          <a:p>
            <a:pPr indent="0" lvl="0" marL="50800" marR="0" rtl="0" algn="ctr">
              <a:lnSpc>
                <a:spcPct val="100000"/>
              </a:lnSpc>
              <a:spcBef>
                <a:spcPts val="0"/>
              </a:spcBef>
              <a:spcAft>
                <a:spcPts val="0"/>
              </a:spcAft>
              <a:buNone/>
            </a:pPr>
            <a:r>
              <a:rPr b="1" i="0" lang="en-GB" sz="2800" u="none" cap="none" strike="noStrike">
                <a:solidFill>
                  <a:schemeClr val="lt1"/>
                </a:solidFill>
                <a:latin typeface="Comic Sans MS"/>
                <a:ea typeface="Comic Sans MS"/>
                <a:cs typeface="Comic Sans MS"/>
                <a:sym typeface="Comic Sans MS"/>
              </a:rPr>
              <a:t>Just the analysis of</a:t>
            </a:r>
            <a:r>
              <a:rPr b="1" lang="en-GB" sz="2800">
                <a:solidFill>
                  <a:schemeClr val="lt1"/>
                </a:solidFill>
                <a:latin typeface="Comic Sans MS"/>
                <a:ea typeface="Comic Sans MS"/>
                <a:cs typeface="Comic Sans MS"/>
                <a:sym typeface="Comic Sans MS"/>
              </a:rPr>
              <a:t> known/potentially </a:t>
            </a:r>
            <a:r>
              <a:rPr b="1" i="0" lang="en-GB" sz="2800" u="none" cap="none" strike="noStrike">
                <a:solidFill>
                  <a:schemeClr val="lt1"/>
                </a:solidFill>
                <a:latin typeface="Comic Sans MS"/>
                <a:ea typeface="Comic Sans MS"/>
                <a:cs typeface="Comic Sans MS"/>
                <a:sym typeface="Comic Sans MS"/>
              </a:rPr>
              <a:t>malicious samples!</a:t>
            </a:r>
            <a:endParaRPr b="1" i="0" sz="2800" u="none" cap="none" strike="noStrike">
              <a:solidFill>
                <a:schemeClr val="lt1"/>
              </a:solidFill>
              <a:latin typeface="Comic Sans MS"/>
              <a:ea typeface="Comic Sans MS"/>
              <a:cs typeface="Comic Sans MS"/>
              <a:sym typeface="Comic Sans MS"/>
            </a:endParaRPr>
          </a:p>
        </p:txBody>
      </p:sp>
      <p:pic>
        <p:nvPicPr>
          <p:cNvPr id="223" name="Google Shape;223;p3"/>
          <p:cNvPicPr preferRelativeResize="0"/>
          <p:nvPr/>
        </p:nvPicPr>
        <p:blipFill rotWithShape="1">
          <a:blip r:embed="rId4">
            <a:alphaModFix/>
          </a:blip>
          <a:srcRect b="0" l="0" r="0" t="0"/>
          <a:stretch/>
        </p:blipFill>
        <p:spPr>
          <a:xfrm>
            <a:off x="8850008" y="2520906"/>
            <a:ext cx="683983" cy="4582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30" name="Google Shape;230;p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31" name="Google Shape;231;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2" name="Google Shape;232;p4"/>
          <p:cNvSpPr txBox="1"/>
          <p:nvPr/>
        </p:nvSpPr>
        <p:spPr>
          <a:xfrm>
            <a:off x="1524000" y="748827"/>
            <a:ext cx="9320981"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1" lang="en-GB" sz="3200" u="none" cap="none" strike="noStrike">
                <a:solidFill>
                  <a:schemeClr val="lt1"/>
                </a:solidFill>
                <a:latin typeface="Comic Sans MS"/>
                <a:ea typeface="Comic Sans MS"/>
                <a:cs typeface="Comic Sans MS"/>
                <a:sym typeface="Comic Sans MS"/>
              </a:rPr>
              <a:t>There’s a few types of malware analysis to cover</a:t>
            </a:r>
            <a:endParaRPr/>
          </a:p>
        </p:txBody>
      </p:sp>
      <p:sp>
        <p:nvSpPr>
          <p:cNvPr id="233" name="Google Shape;233;p4"/>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
          <p:cNvSpPr txBox="1"/>
          <p:nvPr/>
        </p:nvSpPr>
        <p:spPr>
          <a:xfrm>
            <a:off x="963562" y="2122049"/>
            <a:ext cx="9881420" cy="4547926"/>
          </a:xfrm>
          <a:prstGeom prst="rect">
            <a:avLst/>
          </a:prstGeom>
          <a:noFill/>
          <a:ln>
            <a:noFill/>
          </a:ln>
        </p:spPr>
        <p:txBody>
          <a:bodyPr anchorCtr="0" anchor="t" bIns="91425" lIns="91425" spcFirstLastPara="1" rIns="91425" wrap="square" tIns="91425">
            <a:noAutofit/>
          </a:bodyPr>
          <a:lstStyle/>
          <a:p>
            <a:pPr indent="0" lvl="0" marL="50800" marR="0" rtl="0" algn="l">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There’s quite a few facets to malware analysis, whether it’s done automatically or manually usually changes what’s discovered, although automation is a common first stop where available.</a:t>
            </a:r>
            <a:endParaRPr/>
          </a:p>
          <a:p>
            <a:pPr indent="0" lvl="0" marL="50800" marR="0" rtl="0" algn="l">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0" lvl="0" marL="50800" marR="0" rtl="0" algn="l">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Automation can be as simple as submitting a file to VirusTotal or a similar platform to detect whether it is malicious or not.</a:t>
            </a:r>
            <a:endParaRPr/>
          </a:p>
          <a:p>
            <a:pPr indent="0" lvl="0" marL="50800" marR="0" rtl="0" algn="l">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Or it could be submitting it to an online sandbox, which is a similar service we will get into…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41" name="Google Shape;241;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42" name="Google Shape;242;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3" name="Google Shape;243;p5"/>
          <p:cNvSpPr txBox="1"/>
          <p:nvPr/>
        </p:nvSpPr>
        <p:spPr>
          <a:xfrm>
            <a:off x="1524000" y="748827"/>
            <a:ext cx="9320981" cy="5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1" lang="en-GB" sz="2800" u="none" cap="none" strike="noStrike">
                <a:solidFill>
                  <a:schemeClr val="lt1"/>
                </a:solidFill>
                <a:latin typeface="Comic Sans MS"/>
                <a:ea typeface="Comic Sans MS"/>
                <a:cs typeface="Comic Sans MS"/>
                <a:sym typeface="Comic Sans MS"/>
              </a:rPr>
              <a:t>Static VS Dynamic</a:t>
            </a:r>
            <a:endParaRPr/>
          </a:p>
        </p:txBody>
      </p:sp>
      <p:sp>
        <p:nvSpPr>
          <p:cNvPr id="244" name="Google Shape;244;p5"/>
          <p:cNvSpPr txBox="1"/>
          <p:nvPr/>
        </p:nvSpPr>
        <p:spPr>
          <a:xfrm>
            <a:off x="9192000" y="6269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
          <p:cNvSpPr txBox="1"/>
          <p:nvPr/>
        </p:nvSpPr>
        <p:spPr>
          <a:xfrm>
            <a:off x="963562" y="2122049"/>
            <a:ext cx="9881420" cy="4547926"/>
          </a:xfrm>
          <a:prstGeom prst="rect">
            <a:avLst/>
          </a:prstGeom>
          <a:noFill/>
          <a:ln>
            <a:noFill/>
          </a:ln>
        </p:spPr>
        <p:txBody>
          <a:bodyPr anchorCtr="0" anchor="t" bIns="91425" lIns="91425" spcFirstLastPara="1" rIns="91425" wrap="square" tIns="91425">
            <a:noAutofit/>
          </a:bodyPr>
          <a:lstStyle/>
          <a:p>
            <a:pPr indent="0" lvl="0" marL="50800" marR="0" rtl="0" algn="l">
              <a:lnSpc>
                <a:spcPct val="100000"/>
              </a:lnSpc>
              <a:spcBef>
                <a:spcPts val="0"/>
              </a:spcBef>
              <a:spcAft>
                <a:spcPts val="0"/>
              </a:spcAft>
              <a:buNone/>
            </a:pPr>
            <a:r>
              <a:rPr b="0" i="0" lang="en-GB" sz="2800" u="none" cap="none" strike="noStrike">
                <a:solidFill>
                  <a:schemeClr val="lt1"/>
                </a:solidFill>
                <a:latin typeface="Comic Sans MS"/>
                <a:ea typeface="Comic Sans MS"/>
                <a:cs typeface="Comic Sans MS"/>
                <a:sym typeface="Comic Sans MS"/>
              </a:rPr>
              <a:t>Automation aside, lets quickly cover the terms ‘static’ and ‘dynamic’ in terms of analysis.</a:t>
            </a:r>
            <a:endParaRPr/>
          </a:p>
          <a:p>
            <a:pPr indent="0" lvl="0" marL="50800" marR="0" rtl="0" algn="l">
              <a:lnSpc>
                <a:spcPct val="100000"/>
              </a:lnSpc>
              <a:spcBef>
                <a:spcPts val="0"/>
              </a:spcBef>
              <a:spcAft>
                <a:spcPts val="0"/>
              </a:spcAft>
              <a:buNone/>
            </a:pPr>
            <a:r>
              <a:t/>
            </a:r>
            <a:endParaRPr b="0" i="0" sz="2800" u="none" cap="none" strike="noStrike">
              <a:solidFill>
                <a:schemeClr val="lt1"/>
              </a:solidFill>
              <a:latin typeface="Comic Sans MS"/>
              <a:ea typeface="Comic Sans MS"/>
              <a:cs typeface="Comic Sans MS"/>
              <a:sym typeface="Comic Sans MS"/>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Static analysis is when we analyse malware </a:t>
            </a:r>
            <a:r>
              <a:rPr b="0" i="1" lang="en-GB" sz="2800" u="sng" cap="none" strike="noStrike">
                <a:solidFill>
                  <a:schemeClr val="lt1"/>
                </a:solidFill>
                <a:latin typeface="Comic Sans MS"/>
                <a:ea typeface="Comic Sans MS"/>
                <a:cs typeface="Comic Sans MS"/>
                <a:sym typeface="Comic Sans MS"/>
              </a:rPr>
              <a:t>without running it.</a:t>
            </a:r>
            <a:endParaRPr/>
          </a:p>
          <a:p>
            <a:pPr indent="-279400" lvl="0" marL="508000" marR="0" rtl="0" algn="l">
              <a:lnSpc>
                <a:spcPct val="100000"/>
              </a:lnSpc>
              <a:spcBef>
                <a:spcPts val="0"/>
              </a:spcBef>
              <a:spcAft>
                <a:spcPts val="0"/>
              </a:spcAft>
              <a:buClr>
                <a:schemeClr val="lt1"/>
              </a:buClr>
              <a:buSzPts val="2800"/>
              <a:buFont typeface="Arial"/>
              <a:buNone/>
            </a:pPr>
            <a:r>
              <a:t/>
            </a:r>
            <a:endParaRPr b="0" i="0" sz="2800" u="none" cap="none" strike="noStrike">
              <a:solidFill>
                <a:schemeClr val="lt1"/>
              </a:solidFill>
              <a:latin typeface="Comic Sans MS"/>
              <a:ea typeface="Comic Sans MS"/>
              <a:cs typeface="Comic Sans MS"/>
              <a:sym typeface="Comic Sans MS"/>
            </a:endParaRPr>
          </a:p>
          <a:p>
            <a:pPr indent="-457200" lvl="0" marL="508000" marR="0" rtl="0" algn="l">
              <a:lnSpc>
                <a:spcPct val="100000"/>
              </a:lnSpc>
              <a:spcBef>
                <a:spcPts val="0"/>
              </a:spcBef>
              <a:spcAft>
                <a:spcPts val="0"/>
              </a:spcAft>
              <a:buClr>
                <a:schemeClr val="lt1"/>
              </a:buClr>
              <a:buSzPts val="2800"/>
              <a:buFont typeface="Arial"/>
              <a:buChar char="•"/>
            </a:pPr>
            <a:r>
              <a:rPr b="0" i="0" lang="en-GB" sz="2800" u="none" cap="none" strike="noStrike">
                <a:solidFill>
                  <a:schemeClr val="lt1"/>
                </a:solidFill>
                <a:latin typeface="Comic Sans MS"/>
                <a:ea typeface="Comic Sans MS"/>
                <a:cs typeface="Comic Sans MS"/>
                <a:sym typeface="Comic Sans MS"/>
              </a:rPr>
              <a:t>Dynamic analysis is when we </a:t>
            </a:r>
            <a:r>
              <a:rPr b="0" i="1" lang="en-GB" sz="2800" u="sng" cap="none" strike="noStrike">
                <a:solidFill>
                  <a:schemeClr val="lt1"/>
                </a:solidFill>
                <a:latin typeface="Comic Sans MS"/>
                <a:ea typeface="Comic Sans MS"/>
                <a:cs typeface="Comic Sans MS"/>
                <a:sym typeface="Comic Sans MS"/>
              </a:rPr>
              <a:t>run and observe</a:t>
            </a:r>
            <a:r>
              <a:rPr b="0" i="0" lang="en-GB" sz="2800" u="none" cap="none" strike="noStrike">
                <a:solidFill>
                  <a:schemeClr val="lt1"/>
                </a:solidFill>
                <a:latin typeface="Comic Sans MS"/>
                <a:ea typeface="Comic Sans MS"/>
                <a:cs typeface="Comic Sans MS"/>
                <a:sym typeface="Comic Sans MS"/>
              </a:rPr>
              <a:t> what malware does.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2018-05-13T11:45:40Z</dcterms:created>
</cp:coreProperties>
</file>